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sldIdLst>
    <p:sldId id="275" r:id="rId2"/>
    <p:sldId id="257" r:id="rId3"/>
    <p:sldId id="314" r:id="rId4"/>
    <p:sldId id="312" r:id="rId5"/>
    <p:sldId id="313" r:id="rId6"/>
    <p:sldId id="304" r:id="rId7"/>
    <p:sldId id="308" r:id="rId8"/>
    <p:sldId id="311" r:id="rId9"/>
    <p:sldId id="309" r:id="rId10"/>
    <p:sldId id="303" r:id="rId11"/>
    <p:sldId id="300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63" autoAdjust="0"/>
    <p:restoredTop sz="94514" autoAdjust="0"/>
  </p:normalViewPr>
  <p:slideViewPr>
    <p:cSldViewPr>
      <p:cViewPr>
        <p:scale>
          <a:sx n="125" d="100"/>
          <a:sy n="125" d="100"/>
        </p:scale>
        <p:origin x="-1140" y="-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p\DiskR\&#1051;&#1080;&#1095;&#1085;&#1099;&#1077;%20&#1087;&#1072;&#1087;&#1082;&#1080;\&#1050;&#1086;&#1087;&#1099;&#1083;&#1086;&#1074;%20&#1050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&#1058;&#1072;&#1073;&#1083;&#1080;&#1094;&#1099;%20&#1080;%20&#1075;&#1088;&#1072;&#1092;&#1080;&#1082;&#1080;%20&#1076;&#1083;&#1103;%20&#1087;&#1088;&#1077;&#1079;&#1077;&#1085;&#1090;&#1072;&#1094;&#1080;&#1080;%202018%2014.05.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p\DiskR\&#1051;&#1080;&#1095;&#1085;&#1099;&#1077;%20&#1087;&#1072;&#1087;&#1082;&#1080;\&#1050;&#1086;&#1087;&#1099;&#1083;&#1086;&#1074;%20&#1050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&#1048;&#1089;&#1093;&#1086;&#1076;&#1085;&#1099;&#1077;%20&#1076;&#1072;&#1085;&#1085;&#1099;&#1077;\&#1058;&#1072;&#1073;&#1083;&#1080;&#1094;&#1099;%20&#1080;%20&#1075;&#1088;&#1072;&#1092;&#1080;&#1082;&#1080;%20&#1076;&#1083;&#1103;%20&#1087;&#1088;&#1077;&#1079;&#1077;&#1085;&#1090;&#1072;&#1094;&#1080;&#1080;%202018%2014.05.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sp\DiskR\&#1051;&#1080;&#1095;&#1085;&#1099;&#1077;%20&#1087;&#1072;&#1087;&#1082;&#1080;\&#1050;&#1086;&#1087;&#1099;&#1083;&#1086;&#1074;%20&#1050;\&#1050;&#1086;&#1087;&#1099;&#1083;&#1086;&#1074;\&#1047;&#1072;&#1076;&#1072;&#1085;&#1080;&#1103;\5.%20&#1055;&#1088;&#1077;&#1079;&#1077;&#1085;&#1090;&#1072;&#1094;&#1080;&#1103;%20&#1082;%20&#1075;&#1086;&#1076;&#1086;&#1074;&#1086;&#1081;%20&#1082;&#1086;&#1085;&#1092;&#1077;&#1088;&#1077;&#1085;&#1094;&#1080;&#1080;%202015-2016\2018\&#1055;&#1088;&#1077;&#1079;&#1077;&#1085;&#1090;&#1072;&#1094;&#1080;&#1080;\&#1048;&#1089;&#1093;&#1086;&#1076;&#1085;&#1099;&#1077;%20&#1076;&#1072;&#1085;&#1085;&#1099;&#1077;\&#1058;&#1072;&#1073;&#1083;&#1080;&#1094;&#1099;%20&#1080;%20&#1075;&#1088;&#1072;&#1092;&#1080;&#1082;&#1080;%20&#1076;&#1083;&#1103;%20&#1087;&#1088;&#1077;&#1079;&#1077;&#1085;&#1090;&#1072;&#1094;&#1080;&#1080;%202018%2014.05.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активов 2013-2017 гг.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'Активы (н)'!$A$46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768766750405318E-3"/>
                  <c:y val="-3.00458299128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467912063057324E-3"/>
                  <c:y val="-2.2129682591629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95746580205315E-3"/>
                  <c:y val="-8.373634188156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942312513570287E-3"/>
                  <c:y val="-1.67695400737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215981851741926E-3"/>
                  <c:y val="-4.325975899927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413541364704628E-3"/>
                  <c:y val="-2.329409933648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,," sourceLinked="0"/>
            <c:txPr>
              <a:bodyPr/>
              <a:lstStyle/>
              <a:p>
                <a:pPr>
                  <a:defRPr sz="1600" b="1">
                    <a:solidFill>
                      <a:srgbClr val="95373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'Активы (н)'!$C$45:$H$45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'Активы (н)'!$C$46:$H$46</c:f>
              <c:numCache>
                <c:formatCode>#,##0;\(#,##0\);"-";_(@_)</c:formatCode>
                <c:ptCount val="6"/>
                <c:pt idx="0">
                  <c:v>12966011.699999999</c:v>
                </c:pt>
                <c:pt idx="1">
                  <c:v>13371211.6</c:v>
                </c:pt>
                <c:pt idx="2">
                  <c:v>17908522.800000001</c:v>
                </c:pt>
                <c:pt idx="3">
                  <c:v>18113700</c:v>
                </c:pt>
                <c:pt idx="4">
                  <c:v>20733697.598390002</c:v>
                </c:pt>
                <c:pt idx="5">
                  <c:v>23061936.24261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477248"/>
        <c:axId val="127478784"/>
      </c:barChart>
      <c:catAx>
        <c:axId val="127477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7478784"/>
        <c:crosses val="autoZero"/>
        <c:auto val="1"/>
        <c:lblAlgn val="ctr"/>
        <c:lblOffset val="100"/>
        <c:noMultiLvlLbl val="0"/>
      </c:catAx>
      <c:valAx>
        <c:axId val="127478784"/>
        <c:scaling>
          <c:orientation val="minMax"/>
          <c:min val="6000000"/>
        </c:scaling>
        <c:delete val="0"/>
        <c:axPos val="l"/>
        <c:majorGridlines/>
        <c:numFmt formatCode="0.0,,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7477248"/>
        <c:crosses val="autoZero"/>
        <c:crossBetween val="between"/>
        <c:majorUnit val="400000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выручки 2012-2017 гг.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20927740055026"/>
          <c:y val="0.12240152342006967"/>
          <c:w val="0.88134112549585997"/>
          <c:h val="0.797660297435618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'Выручка (н)'!$A$165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090104121600185E-3"/>
                  <c:y val="-1.9713224415134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26377015020012E-3"/>
                  <c:y val="-1.5370792874112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090839579915959E-3"/>
                  <c:y val="-3.182799933800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903869759720705E-4"/>
                  <c:y val="-2.136011085411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776881000150309E-3"/>
                  <c:y val="-2.0027359551856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508450280592131E-3"/>
                  <c:y val="6.6533425187878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,," sourceLinked="0"/>
            <c:txPr>
              <a:bodyPr/>
              <a:lstStyle/>
              <a:p>
                <a:pPr>
                  <a:defRPr sz="1600" b="1">
                    <a:solidFill>
                      <a:srgbClr val="95373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'Выручка (н)'!$C$164:$H$164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'Выручка (н)'!$C$165:$H$165</c:f>
              <c:numCache>
                <c:formatCode>#,##0;\(#,##0\);"-";_(@_)</c:formatCode>
                <c:ptCount val="6"/>
                <c:pt idx="0">
                  <c:v>9787605.0999999996</c:v>
                </c:pt>
                <c:pt idx="1">
                  <c:v>10225098.359999999</c:v>
                </c:pt>
                <c:pt idx="2">
                  <c:v>11261744.499999998</c:v>
                </c:pt>
                <c:pt idx="3">
                  <c:v>13528388.520000001</c:v>
                </c:pt>
                <c:pt idx="4">
                  <c:v>16282089.7358758</c:v>
                </c:pt>
                <c:pt idx="5">
                  <c:v>19049054.273646597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53760"/>
        <c:axId val="127655296"/>
      </c:barChart>
      <c:catAx>
        <c:axId val="12765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7655296"/>
        <c:crosses val="autoZero"/>
        <c:auto val="1"/>
        <c:lblAlgn val="ctr"/>
        <c:lblOffset val="100"/>
        <c:noMultiLvlLbl val="0"/>
      </c:catAx>
      <c:valAx>
        <c:axId val="127655296"/>
        <c:scaling>
          <c:orientation val="minMax"/>
          <c:min val="8000000"/>
        </c:scaling>
        <c:delete val="0"/>
        <c:axPos val="l"/>
        <c:majorGridlines/>
        <c:numFmt formatCode="0.0,,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7653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r>
              <a:rPr lang="ru-RU"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чистой прибыли, направляемая на благотворительность, %</a:t>
            </a:r>
          </a:p>
        </c:rich>
      </c:tx>
      <c:layout>
        <c:manualLayout>
          <c:xMode val="edge"/>
          <c:yMode val="edge"/>
          <c:x val="0.13982777955227196"/>
          <c:y val="6.718827961301931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'ОС и инвестиции (н)'!$A$160</c:f>
              <c:strCache>
                <c:ptCount val="1"/>
                <c:pt idx="0">
                  <c:v>Доля чистой прибыли, направляемая на благотворительность, %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3.6061531357626932E-3"/>
                  <c:y val="3.3032033136518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39659829463393E-2"/>
                  <c:y val="8.99271476690593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904316187090832E-3"/>
                  <c:y val="9.15506439923857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940275733251862E-2"/>
                  <c:y val="-3.4529220784588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115403844018338E-3"/>
                  <c:y val="-3.779340728232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557701922008666E-3"/>
                  <c:y val="-6.0264448042661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953735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41275">
                <a:solidFill>
                  <a:schemeClr val="accent6">
                    <a:lumMod val="75000"/>
                  </a:schemeClr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'ОС и инвестиции (н)'!$C$131:$H$131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'ОС и инвестиции (н)'!$C$160:$H$160</c:f>
              <c:numCache>
                <c:formatCode>0%</c:formatCode>
                <c:ptCount val="6"/>
                <c:pt idx="0">
                  <c:v>0.25371268872390934</c:v>
                </c:pt>
                <c:pt idx="1">
                  <c:v>0.21666910294019601</c:v>
                </c:pt>
                <c:pt idx="2">
                  <c:v>9.9860713719699568E-2</c:v>
                </c:pt>
                <c:pt idx="3">
                  <c:v>0.22772358607866142</c:v>
                </c:pt>
                <c:pt idx="4">
                  <c:v>0.27869080882984509</c:v>
                </c:pt>
                <c:pt idx="5">
                  <c:v>0.21283878091287406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34464"/>
        <c:axId val="139136000"/>
      </c:barChart>
      <c:catAx>
        <c:axId val="13913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9136000"/>
        <c:crosses val="autoZero"/>
        <c:auto val="1"/>
        <c:lblAlgn val="ctr"/>
        <c:lblOffset val="100"/>
        <c:noMultiLvlLbl val="0"/>
      </c:catAx>
      <c:valAx>
        <c:axId val="139136000"/>
        <c:scaling>
          <c:orientation val="minMax"/>
          <c:max val="0.35000000000000003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91344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00BA4-721C-4B38-A2DC-52AC64FF6431}" type="doc">
      <dgm:prSet loTypeId="urn:microsoft.com/office/officeart/2005/8/layout/radial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48869B-D3E8-4AB4-8AB3-075AD8BA48F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</dgm:spPr>
      <dgm:t>
        <a:bodyPr/>
        <a:lstStyle/>
        <a:p>
          <a:pPr algn="ctr"/>
          <a:r>
            <a:rPr lang="ru-RU" sz="2800" b="1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rPr>
            <a:t>19</a:t>
          </a:r>
          <a:r>
            <a: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 млрд. руб.</a:t>
          </a:r>
          <a:endParaRPr lang="ru-RU" sz="1200" b="1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25E8551-C16D-4A92-9D3C-3163C6987F45}" type="parTrans" cxnId="{5A0C431B-3EBA-4049-955C-888418373ACA}">
      <dgm:prSet/>
      <dgm:spPr/>
      <dgm:t>
        <a:bodyPr/>
        <a:lstStyle/>
        <a:p>
          <a:endParaRPr lang="ru-RU"/>
        </a:p>
      </dgm:t>
    </dgm:pt>
    <dgm:pt modelId="{89DAF811-EE52-4F9B-939B-7A90DFA459EB}" type="sibTrans" cxnId="{5A0C431B-3EBA-4049-955C-888418373ACA}">
      <dgm:prSet/>
      <dgm:spPr/>
      <dgm:t>
        <a:bodyPr/>
        <a:lstStyle/>
        <a:p>
          <a:endParaRPr lang="ru-RU"/>
        </a:p>
      </dgm:t>
    </dgm:pt>
    <dgm:pt modelId="{48D3E2B5-329B-4F40-8503-106FEBBB38EC}">
      <dgm:prSet phldrT="[Текст]"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10,5 млрд. руб.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10829ED4-EF50-4798-ABDF-B9EC50A11C9A}" type="parTrans" cxnId="{33D73D11-573B-4FB5-8C3C-DFF1C2BC3907}">
      <dgm:prSet/>
      <dgm:spPr/>
      <dgm:t>
        <a:bodyPr/>
        <a:lstStyle/>
        <a:p>
          <a:endParaRPr lang="ru-RU"/>
        </a:p>
      </dgm:t>
    </dgm:pt>
    <dgm:pt modelId="{2FF79A5B-D3ED-408A-BD71-2C7A56D05A7C}" type="sibTrans" cxnId="{33D73D11-573B-4FB5-8C3C-DFF1C2BC3907}">
      <dgm:prSet/>
      <dgm:spPr/>
      <dgm:t>
        <a:bodyPr/>
        <a:lstStyle/>
        <a:p>
          <a:endParaRPr lang="ru-RU"/>
        </a:p>
      </dgm:t>
    </dgm:pt>
    <dgm:pt modelId="{9FBB77B7-FB95-4A08-8CFB-54819AF36B03}">
      <dgm:prSet custT="1"/>
      <dgm:spPr/>
      <dgm:t>
        <a:bodyPr/>
        <a:lstStyle/>
        <a:p>
          <a:r>
            <a:rPr lang="ru-RU" sz="1000" b="1" i="0" u="none" dirty="0" smtClean="0">
              <a:latin typeface="Arial" pitchFamily="34" charset="0"/>
              <a:cs typeface="Arial" pitchFamily="34" charset="0"/>
            </a:rPr>
            <a:t>0,1 млрд. руб.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BEA3A634-41E6-4D17-A0E6-27D4FC1B7311}" type="parTrans" cxnId="{38C5ADC6-AE62-4E2F-B66F-4506D1275E4E}">
      <dgm:prSet/>
      <dgm:spPr/>
      <dgm:t>
        <a:bodyPr/>
        <a:lstStyle/>
        <a:p>
          <a:endParaRPr lang="ru-RU"/>
        </a:p>
      </dgm:t>
    </dgm:pt>
    <dgm:pt modelId="{B45BC7BA-D39F-4CE2-99A8-6F2EEE09C661}" type="sibTrans" cxnId="{38C5ADC6-AE62-4E2F-B66F-4506D1275E4E}">
      <dgm:prSet/>
      <dgm:spPr/>
      <dgm:t>
        <a:bodyPr/>
        <a:lstStyle/>
        <a:p>
          <a:endParaRPr lang="ru-RU"/>
        </a:p>
      </dgm:t>
    </dgm:pt>
    <dgm:pt modelId="{D01C62D7-3E0C-4BBD-AA0A-5B250A049C92}">
      <dgm:prSet phldrT="[Текст]" custT="1"/>
      <dgm:spPr/>
      <dgm:t>
        <a:bodyPr/>
        <a:lstStyle/>
        <a:p>
          <a:r>
            <a:rPr lang="ru-RU" sz="1000" b="1" i="0" u="none" dirty="0" smtClean="0">
              <a:latin typeface="Arial" pitchFamily="34" charset="0"/>
              <a:cs typeface="Arial" pitchFamily="34" charset="0"/>
            </a:rPr>
            <a:t>1,8 млрд. руб.</a:t>
          </a:r>
          <a:endParaRPr lang="ru-RU" sz="1000" dirty="0">
            <a:latin typeface="Arial" pitchFamily="34" charset="0"/>
            <a:cs typeface="Arial" pitchFamily="34" charset="0"/>
          </a:endParaRPr>
        </a:p>
      </dgm:t>
    </dgm:pt>
    <dgm:pt modelId="{F19AE72A-71E0-4B29-9047-363ADA302859}" type="sibTrans" cxnId="{2922448E-5EEF-4124-92B3-D52DD77AA061}">
      <dgm:prSet/>
      <dgm:spPr/>
      <dgm:t>
        <a:bodyPr/>
        <a:lstStyle/>
        <a:p>
          <a:endParaRPr lang="ru-RU"/>
        </a:p>
      </dgm:t>
    </dgm:pt>
    <dgm:pt modelId="{504A95A7-D03D-467E-84DB-078B5071A73F}" type="parTrans" cxnId="{2922448E-5EEF-4124-92B3-D52DD77AA061}">
      <dgm:prSet/>
      <dgm:spPr/>
      <dgm:t>
        <a:bodyPr/>
        <a:lstStyle/>
        <a:p>
          <a:endParaRPr lang="ru-RU"/>
        </a:p>
      </dgm:t>
    </dgm:pt>
    <dgm:pt modelId="{BA6392F7-989B-4622-A12B-6C57ABE1CA5A}">
      <dgm:prSet custT="1"/>
      <dgm:spPr/>
      <dgm:t>
        <a:bodyPr/>
        <a:lstStyle/>
        <a:p>
          <a:r>
            <a:rPr lang="ru-RU" sz="1000" b="1" i="0" u="none" dirty="0" smtClean="0">
              <a:latin typeface="Arial" pitchFamily="34" charset="0"/>
              <a:cs typeface="Arial" pitchFamily="34" charset="0"/>
            </a:rPr>
            <a:t>2,9 млрд. руб.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B0BBA57D-0D34-4726-93AA-F1A978C8CCFC}" type="parTrans" cxnId="{9EFB5F33-EDB6-4CEA-9B75-76B90AE22C81}">
      <dgm:prSet/>
      <dgm:spPr/>
      <dgm:t>
        <a:bodyPr/>
        <a:lstStyle/>
        <a:p>
          <a:endParaRPr lang="ru-RU"/>
        </a:p>
      </dgm:t>
    </dgm:pt>
    <dgm:pt modelId="{0059DE33-867E-473C-B584-D9F43F658349}" type="sibTrans" cxnId="{9EFB5F33-EDB6-4CEA-9B75-76B90AE22C81}">
      <dgm:prSet/>
      <dgm:spPr/>
      <dgm:t>
        <a:bodyPr/>
        <a:lstStyle/>
        <a:p>
          <a:endParaRPr lang="ru-RU"/>
        </a:p>
      </dgm:t>
    </dgm:pt>
    <dgm:pt modelId="{FB42DCAE-3089-40D8-B4F0-46629CB1ED6B}">
      <dgm:prSet custT="1"/>
      <dgm:spPr/>
      <dgm:t>
        <a:bodyPr/>
        <a:lstStyle/>
        <a:p>
          <a:r>
            <a:rPr lang="ru-RU" sz="1000" b="1" i="0" u="none" dirty="0" smtClean="0">
              <a:latin typeface="Arial" pitchFamily="34" charset="0"/>
              <a:cs typeface="Arial" pitchFamily="34" charset="0"/>
            </a:rPr>
            <a:t>3,6 млрд. руб.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259D9120-B322-4A1B-B36D-C1485611A753}" type="parTrans" cxnId="{DE124040-192F-496B-BC45-AFD27F4F7EAF}">
      <dgm:prSet/>
      <dgm:spPr/>
      <dgm:t>
        <a:bodyPr/>
        <a:lstStyle/>
        <a:p>
          <a:endParaRPr lang="ru-RU"/>
        </a:p>
      </dgm:t>
    </dgm:pt>
    <dgm:pt modelId="{5772DFD5-C750-42D1-9155-86D0B731F837}" type="sibTrans" cxnId="{DE124040-192F-496B-BC45-AFD27F4F7EAF}">
      <dgm:prSet/>
      <dgm:spPr/>
      <dgm:t>
        <a:bodyPr/>
        <a:lstStyle/>
        <a:p>
          <a:endParaRPr lang="ru-RU"/>
        </a:p>
      </dgm:t>
    </dgm:pt>
    <dgm:pt modelId="{2CCB8037-6461-44FD-93B6-6AA45DE67912}" type="pres">
      <dgm:prSet presAssocID="{FF000BA4-721C-4B38-A2DC-52AC64FF64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F71611-F2DD-4FCB-9880-EC3E4DA0ACC8}" type="pres">
      <dgm:prSet presAssocID="{7848869B-D3E8-4AB4-8AB3-075AD8BA48F2}" presName="centerShape" presStyleLbl="node0" presStyleIdx="0" presStyleCnt="1"/>
      <dgm:spPr/>
      <dgm:t>
        <a:bodyPr/>
        <a:lstStyle/>
        <a:p>
          <a:endParaRPr lang="ru-RU"/>
        </a:p>
      </dgm:t>
    </dgm:pt>
    <dgm:pt modelId="{F371F40E-3C64-4BE2-BD66-0EEC7A5CAAF1}" type="pres">
      <dgm:prSet presAssocID="{48D3E2B5-329B-4F40-8503-106FEBBB38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F2BA1-170A-4E5A-8D60-230DAAA091FF}" type="pres">
      <dgm:prSet presAssocID="{48D3E2B5-329B-4F40-8503-106FEBBB38EC}" presName="dummy" presStyleCnt="0"/>
      <dgm:spPr/>
    </dgm:pt>
    <dgm:pt modelId="{B72B1969-FBF8-4AF5-BF4A-77A4D57ACC8C}" type="pres">
      <dgm:prSet presAssocID="{2FF79A5B-D3ED-408A-BD71-2C7A56D05A7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40F433E-9D79-42FD-978B-0F25F46390B4}" type="pres">
      <dgm:prSet presAssocID="{D01C62D7-3E0C-4BBD-AA0A-5B250A049C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4F367-E8CA-439F-BCC3-26A6F3DEB587}" type="pres">
      <dgm:prSet presAssocID="{D01C62D7-3E0C-4BBD-AA0A-5B250A049C92}" presName="dummy" presStyleCnt="0"/>
      <dgm:spPr/>
    </dgm:pt>
    <dgm:pt modelId="{F78C01CD-6713-48B1-9A45-60869106AEAF}" type="pres">
      <dgm:prSet presAssocID="{F19AE72A-71E0-4B29-9047-363ADA302859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D7F1A55-7811-4FF8-84D5-F2C27447000F}" type="pres">
      <dgm:prSet presAssocID="{9FBB77B7-FB95-4A08-8CFB-54819AF36B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B65C8-6486-4562-B5DA-15146DA9DA22}" type="pres">
      <dgm:prSet presAssocID="{9FBB77B7-FB95-4A08-8CFB-54819AF36B03}" presName="dummy" presStyleCnt="0"/>
      <dgm:spPr/>
    </dgm:pt>
    <dgm:pt modelId="{C141087A-72F4-4E0B-91F4-E36E45C26AC2}" type="pres">
      <dgm:prSet presAssocID="{B45BC7BA-D39F-4CE2-99A8-6F2EEE09C66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DBDFC12-96E3-4B21-A4E0-CC9B9C99D632}" type="pres">
      <dgm:prSet presAssocID="{BA6392F7-989B-4622-A12B-6C57ABE1CA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9CBD7-B45A-437A-9563-4CDB573FE8F5}" type="pres">
      <dgm:prSet presAssocID="{BA6392F7-989B-4622-A12B-6C57ABE1CA5A}" presName="dummy" presStyleCnt="0"/>
      <dgm:spPr/>
    </dgm:pt>
    <dgm:pt modelId="{886EF3C0-146B-468A-9B5D-6FC861F1DC2D}" type="pres">
      <dgm:prSet presAssocID="{0059DE33-867E-473C-B584-D9F43F65834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9B2ADF9-CD9C-4FB7-A447-373691335152}" type="pres">
      <dgm:prSet presAssocID="{FB42DCAE-3089-40D8-B4F0-46629CB1ED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7FDD0-A034-406C-871C-24B348E272CF}" type="pres">
      <dgm:prSet presAssocID="{FB42DCAE-3089-40D8-B4F0-46629CB1ED6B}" presName="dummy" presStyleCnt="0"/>
      <dgm:spPr/>
    </dgm:pt>
    <dgm:pt modelId="{40FF6624-C9D5-4655-BFE5-94C5CBAF7776}" type="pres">
      <dgm:prSet presAssocID="{5772DFD5-C750-42D1-9155-86D0B731F83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CFCA70E-0EF6-4243-9D0B-751C1F345007}" type="presOf" srcId="{B45BC7BA-D39F-4CE2-99A8-6F2EEE09C661}" destId="{C141087A-72F4-4E0B-91F4-E36E45C26AC2}" srcOrd="0" destOrd="0" presId="urn:microsoft.com/office/officeart/2005/8/layout/radial6"/>
    <dgm:cxn modelId="{33D73D11-573B-4FB5-8C3C-DFF1C2BC3907}" srcId="{7848869B-D3E8-4AB4-8AB3-075AD8BA48F2}" destId="{48D3E2B5-329B-4F40-8503-106FEBBB38EC}" srcOrd="0" destOrd="0" parTransId="{10829ED4-EF50-4798-ABDF-B9EC50A11C9A}" sibTransId="{2FF79A5B-D3ED-408A-BD71-2C7A56D05A7C}"/>
    <dgm:cxn modelId="{41FBAEDA-AFA6-4789-997F-92F0B8C5DA48}" type="presOf" srcId="{0059DE33-867E-473C-B584-D9F43F658349}" destId="{886EF3C0-146B-468A-9B5D-6FC861F1DC2D}" srcOrd="0" destOrd="0" presId="urn:microsoft.com/office/officeart/2005/8/layout/radial6"/>
    <dgm:cxn modelId="{2922448E-5EEF-4124-92B3-D52DD77AA061}" srcId="{7848869B-D3E8-4AB4-8AB3-075AD8BA48F2}" destId="{D01C62D7-3E0C-4BBD-AA0A-5B250A049C92}" srcOrd="1" destOrd="0" parTransId="{504A95A7-D03D-467E-84DB-078B5071A73F}" sibTransId="{F19AE72A-71E0-4B29-9047-363ADA302859}"/>
    <dgm:cxn modelId="{38C5ADC6-AE62-4E2F-B66F-4506D1275E4E}" srcId="{7848869B-D3E8-4AB4-8AB3-075AD8BA48F2}" destId="{9FBB77B7-FB95-4A08-8CFB-54819AF36B03}" srcOrd="2" destOrd="0" parTransId="{BEA3A634-41E6-4D17-A0E6-27D4FC1B7311}" sibTransId="{B45BC7BA-D39F-4CE2-99A8-6F2EEE09C661}"/>
    <dgm:cxn modelId="{9EFB5F33-EDB6-4CEA-9B75-76B90AE22C81}" srcId="{7848869B-D3E8-4AB4-8AB3-075AD8BA48F2}" destId="{BA6392F7-989B-4622-A12B-6C57ABE1CA5A}" srcOrd="3" destOrd="0" parTransId="{B0BBA57D-0D34-4726-93AA-F1A978C8CCFC}" sibTransId="{0059DE33-867E-473C-B584-D9F43F658349}"/>
    <dgm:cxn modelId="{ABAB16C4-D4CC-40B7-85F9-4B78C393AC1E}" type="presOf" srcId="{5772DFD5-C750-42D1-9155-86D0B731F837}" destId="{40FF6624-C9D5-4655-BFE5-94C5CBAF7776}" srcOrd="0" destOrd="0" presId="urn:microsoft.com/office/officeart/2005/8/layout/radial6"/>
    <dgm:cxn modelId="{C9A11AAF-2003-4C05-B49A-23297A02663C}" type="presOf" srcId="{FF000BA4-721C-4B38-A2DC-52AC64FF6431}" destId="{2CCB8037-6461-44FD-93B6-6AA45DE67912}" srcOrd="0" destOrd="0" presId="urn:microsoft.com/office/officeart/2005/8/layout/radial6"/>
    <dgm:cxn modelId="{8B9D14C2-7C1B-4F33-8AE2-26B34E0570E8}" type="presOf" srcId="{9FBB77B7-FB95-4A08-8CFB-54819AF36B03}" destId="{4D7F1A55-7811-4FF8-84D5-F2C27447000F}" srcOrd="0" destOrd="0" presId="urn:microsoft.com/office/officeart/2005/8/layout/radial6"/>
    <dgm:cxn modelId="{DE124040-192F-496B-BC45-AFD27F4F7EAF}" srcId="{7848869B-D3E8-4AB4-8AB3-075AD8BA48F2}" destId="{FB42DCAE-3089-40D8-B4F0-46629CB1ED6B}" srcOrd="4" destOrd="0" parTransId="{259D9120-B322-4A1B-B36D-C1485611A753}" sibTransId="{5772DFD5-C750-42D1-9155-86D0B731F837}"/>
    <dgm:cxn modelId="{4E55187F-05B8-4DA3-B1A7-7239D1CF8B0B}" type="presOf" srcId="{FB42DCAE-3089-40D8-B4F0-46629CB1ED6B}" destId="{49B2ADF9-CD9C-4FB7-A447-373691335152}" srcOrd="0" destOrd="0" presId="urn:microsoft.com/office/officeart/2005/8/layout/radial6"/>
    <dgm:cxn modelId="{0B23930B-C20D-49F0-A84F-FD35F307E234}" type="presOf" srcId="{7848869B-D3E8-4AB4-8AB3-075AD8BA48F2}" destId="{D9F71611-F2DD-4FCB-9880-EC3E4DA0ACC8}" srcOrd="0" destOrd="0" presId="urn:microsoft.com/office/officeart/2005/8/layout/radial6"/>
    <dgm:cxn modelId="{5A0C431B-3EBA-4049-955C-888418373ACA}" srcId="{FF000BA4-721C-4B38-A2DC-52AC64FF6431}" destId="{7848869B-D3E8-4AB4-8AB3-075AD8BA48F2}" srcOrd="0" destOrd="0" parTransId="{125E8551-C16D-4A92-9D3C-3163C6987F45}" sibTransId="{89DAF811-EE52-4F9B-939B-7A90DFA459EB}"/>
    <dgm:cxn modelId="{178C3959-F599-4A8B-BFE6-AED7329ECB7D}" type="presOf" srcId="{F19AE72A-71E0-4B29-9047-363ADA302859}" destId="{F78C01CD-6713-48B1-9A45-60869106AEAF}" srcOrd="0" destOrd="0" presId="urn:microsoft.com/office/officeart/2005/8/layout/radial6"/>
    <dgm:cxn modelId="{8F86D565-534B-4DBD-8F5D-B9DA0A165346}" type="presOf" srcId="{48D3E2B5-329B-4F40-8503-106FEBBB38EC}" destId="{F371F40E-3C64-4BE2-BD66-0EEC7A5CAAF1}" srcOrd="0" destOrd="0" presId="urn:microsoft.com/office/officeart/2005/8/layout/radial6"/>
    <dgm:cxn modelId="{D071D32C-1485-43E6-9F46-EA1285F79570}" type="presOf" srcId="{D01C62D7-3E0C-4BBD-AA0A-5B250A049C92}" destId="{B40F433E-9D79-42FD-978B-0F25F46390B4}" srcOrd="0" destOrd="0" presId="urn:microsoft.com/office/officeart/2005/8/layout/radial6"/>
    <dgm:cxn modelId="{E0EEAD82-9D8F-443E-B38A-6703E6957176}" type="presOf" srcId="{BA6392F7-989B-4622-A12B-6C57ABE1CA5A}" destId="{0DBDFC12-96E3-4B21-A4E0-CC9B9C99D632}" srcOrd="0" destOrd="0" presId="urn:microsoft.com/office/officeart/2005/8/layout/radial6"/>
    <dgm:cxn modelId="{F160250C-9352-4D67-8E99-F0FF057F24D4}" type="presOf" srcId="{2FF79A5B-D3ED-408A-BD71-2C7A56D05A7C}" destId="{B72B1969-FBF8-4AF5-BF4A-77A4D57ACC8C}" srcOrd="0" destOrd="0" presId="urn:microsoft.com/office/officeart/2005/8/layout/radial6"/>
    <dgm:cxn modelId="{AB287DDF-0E72-4C46-B9B2-97CB8086F2C2}" type="presParOf" srcId="{2CCB8037-6461-44FD-93B6-6AA45DE67912}" destId="{D9F71611-F2DD-4FCB-9880-EC3E4DA0ACC8}" srcOrd="0" destOrd="0" presId="urn:microsoft.com/office/officeart/2005/8/layout/radial6"/>
    <dgm:cxn modelId="{CFCE066D-373E-439D-A266-FD77C3CC8C90}" type="presParOf" srcId="{2CCB8037-6461-44FD-93B6-6AA45DE67912}" destId="{F371F40E-3C64-4BE2-BD66-0EEC7A5CAAF1}" srcOrd="1" destOrd="0" presId="urn:microsoft.com/office/officeart/2005/8/layout/radial6"/>
    <dgm:cxn modelId="{7CA6C984-6D8E-4332-82B2-776258CFBEB2}" type="presParOf" srcId="{2CCB8037-6461-44FD-93B6-6AA45DE67912}" destId="{833F2BA1-170A-4E5A-8D60-230DAAA091FF}" srcOrd="2" destOrd="0" presId="urn:microsoft.com/office/officeart/2005/8/layout/radial6"/>
    <dgm:cxn modelId="{AF38FE4F-3C67-4795-B7F9-5157E990C996}" type="presParOf" srcId="{2CCB8037-6461-44FD-93B6-6AA45DE67912}" destId="{B72B1969-FBF8-4AF5-BF4A-77A4D57ACC8C}" srcOrd="3" destOrd="0" presId="urn:microsoft.com/office/officeart/2005/8/layout/radial6"/>
    <dgm:cxn modelId="{F17BFEB2-F20A-4F59-8E74-F0FEE670A6DC}" type="presParOf" srcId="{2CCB8037-6461-44FD-93B6-6AA45DE67912}" destId="{B40F433E-9D79-42FD-978B-0F25F46390B4}" srcOrd="4" destOrd="0" presId="urn:microsoft.com/office/officeart/2005/8/layout/radial6"/>
    <dgm:cxn modelId="{338AEEED-8596-4C2B-9C3C-7FDCDF77DDB2}" type="presParOf" srcId="{2CCB8037-6461-44FD-93B6-6AA45DE67912}" destId="{FEF4F367-E8CA-439F-BCC3-26A6F3DEB587}" srcOrd="5" destOrd="0" presId="urn:microsoft.com/office/officeart/2005/8/layout/radial6"/>
    <dgm:cxn modelId="{2761FAA0-8FBA-45AF-AB4F-52A4F9928132}" type="presParOf" srcId="{2CCB8037-6461-44FD-93B6-6AA45DE67912}" destId="{F78C01CD-6713-48B1-9A45-60869106AEAF}" srcOrd="6" destOrd="0" presId="urn:microsoft.com/office/officeart/2005/8/layout/radial6"/>
    <dgm:cxn modelId="{97DBE2F2-D889-404D-BF13-CA0DB9402B54}" type="presParOf" srcId="{2CCB8037-6461-44FD-93B6-6AA45DE67912}" destId="{4D7F1A55-7811-4FF8-84D5-F2C27447000F}" srcOrd="7" destOrd="0" presId="urn:microsoft.com/office/officeart/2005/8/layout/radial6"/>
    <dgm:cxn modelId="{4D3F74F1-AEBC-40EC-95F5-ABD51DA61112}" type="presParOf" srcId="{2CCB8037-6461-44FD-93B6-6AA45DE67912}" destId="{E99B65C8-6486-4562-B5DA-15146DA9DA22}" srcOrd="8" destOrd="0" presId="urn:microsoft.com/office/officeart/2005/8/layout/radial6"/>
    <dgm:cxn modelId="{120FE9EE-B0C2-4FB0-B449-99DD6DB2E68B}" type="presParOf" srcId="{2CCB8037-6461-44FD-93B6-6AA45DE67912}" destId="{C141087A-72F4-4E0B-91F4-E36E45C26AC2}" srcOrd="9" destOrd="0" presId="urn:microsoft.com/office/officeart/2005/8/layout/radial6"/>
    <dgm:cxn modelId="{845D8E80-30D6-4598-8E97-86E930275F9A}" type="presParOf" srcId="{2CCB8037-6461-44FD-93B6-6AA45DE67912}" destId="{0DBDFC12-96E3-4B21-A4E0-CC9B9C99D632}" srcOrd="10" destOrd="0" presId="urn:microsoft.com/office/officeart/2005/8/layout/radial6"/>
    <dgm:cxn modelId="{E337386F-436C-45B2-BF96-91267D681EE4}" type="presParOf" srcId="{2CCB8037-6461-44FD-93B6-6AA45DE67912}" destId="{85B9CBD7-B45A-437A-9563-4CDB573FE8F5}" srcOrd="11" destOrd="0" presId="urn:microsoft.com/office/officeart/2005/8/layout/radial6"/>
    <dgm:cxn modelId="{59DC1FE0-DAC9-47E6-AE8B-7424ACA07A4E}" type="presParOf" srcId="{2CCB8037-6461-44FD-93B6-6AA45DE67912}" destId="{886EF3C0-146B-468A-9B5D-6FC861F1DC2D}" srcOrd="12" destOrd="0" presId="urn:microsoft.com/office/officeart/2005/8/layout/radial6"/>
    <dgm:cxn modelId="{A0AF51BA-A3C7-442B-A2B2-491D1B854471}" type="presParOf" srcId="{2CCB8037-6461-44FD-93B6-6AA45DE67912}" destId="{49B2ADF9-CD9C-4FB7-A447-373691335152}" srcOrd="13" destOrd="0" presId="urn:microsoft.com/office/officeart/2005/8/layout/radial6"/>
    <dgm:cxn modelId="{724BF20B-6C7C-4CFB-A520-7A2C84AA052F}" type="presParOf" srcId="{2CCB8037-6461-44FD-93B6-6AA45DE67912}" destId="{8407FDD0-A034-406C-871C-24B348E272CF}" srcOrd="14" destOrd="0" presId="urn:microsoft.com/office/officeart/2005/8/layout/radial6"/>
    <dgm:cxn modelId="{6BF16D29-EBE7-4E54-A963-F26F0B68D312}" type="presParOf" srcId="{2CCB8037-6461-44FD-93B6-6AA45DE67912}" destId="{40FF6624-C9D5-4655-BFE5-94C5CBAF777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C15E1-8DE1-411D-AAA0-D63CCAEA9B6C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9AF22A-763B-4348-A3DB-2602BD675140}">
      <dgm:prSet phldrT="[Текст]" custT="1"/>
      <dgm:spPr/>
      <dgm:t>
        <a:bodyPr/>
        <a:lstStyle/>
        <a:p>
          <a:pPr algn="ctr"/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2012 </a:t>
          </a:r>
          <a:r>
            <a:rPr lang="ru-RU" sz="1400" kern="12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3,7%</a:t>
          </a:r>
          <a:endParaRPr lang="ru-RU" sz="1400" kern="1200" dirty="0">
            <a:solidFill>
              <a:srgbClr val="953735"/>
            </a:solidFill>
            <a:latin typeface="Impact" panose="020B0806030902050204" pitchFamily="34" charset="0"/>
            <a:ea typeface="+mn-ea"/>
            <a:cs typeface="+mn-cs"/>
          </a:endParaRPr>
        </a:p>
      </dgm:t>
    </dgm:pt>
    <dgm:pt modelId="{4C0A82D7-EB8C-4AB1-AE6A-B72380D7CBE3}" type="parTrans" cxnId="{2C909DB5-1F23-49AC-9343-52EC58396E5A}">
      <dgm:prSet/>
      <dgm:spPr/>
      <dgm:t>
        <a:bodyPr/>
        <a:lstStyle/>
        <a:p>
          <a:endParaRPr lang="ru-RU"/>
        </a:p>
      </dgm:t>
    </dgm:pt>
    <dgm:pt modelId="{CE68663F-3631-4A6E-A43A-A99E9F3F0236}" type="sibTrans" cxnId="{2C909DB5-1F23-49AC-9343-52EC58396E5A}">
      <dgm:prSet/>
      <dgm:spPr/>
      <dgm:t>
        <a:bodyPr/>
        <a:lstStyle/>
        <a:p>
          <a:endParaRPr lang="ru-RU"/>
        </a:p>
      </dgm:t>
    </dgm:pt>
    <dgm:pt modelId="{E6D2D44A-7C96-4981-9615-6ADA9C17BC85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2013 </a:t>
          </a:r>
          <a:r>
            <a:rPr lang="ru-RU" sz="16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5,3%</a:t>
          </a:r>
          <a:endParaRPr lang="ru-RU" sz="1600" dirty="0"/>
        </a:p>
      </dgm:t>
    </dgm:pt>
    <dgm:pt modelId="{91656CC8-13AE-4E47-925E-66E3CABE5055}" type="parTrans" cxnId="{644DCD97-10D6-46F5-9249-0F68C99F1EA4}">
      <dgm:prSet/>
      <dgm:spPr/>
      <dgm:t>
        <a:bodyPr/>
        <a:lstStyle/>
        <a:p>
          <a:endParaRPr lang="ru-RU"/>
        </a:p>
      </dgm:t>
    </dgm:pt>
    <dgm:pt modelId="{D47CA65D-4DE1-44A4-90C3-FCFF86174CDD}" type="sibTrans" cxnId="{644DCD97-10D6-46F5-9249-0F68C99F1EA4}">
      <dgm:prSet/>
      <dgm:spPr/>
      <dgm:t>
        <a:bodyPr/>
        <a:lstStyle/>
        <a:p>
          <a:endParaRPr lang="ru-RU"/>
        </a:p>
      </dgm:t>
    </dgm:pt>
    <dgm:pt modelId="{290E4383-3571-4ABE-83D3-739BCF535167}">
      <dgm:prSet phldrT="[Текст]" custT="1"/>
      <dgm:spPr/>
      <dgm:t>
        <a:bodyPr/>
        <a:lstStyle/>
        <a:p>
          <a:endParaRPr lang="ru-RU"/>
        </a:p>
      </dgm:t>
    </dgm:pt>
    <dgm:pt modelId="{05FC4D20-15DC-4C08-88BC-CC31373E575B}" type="parTrans" cxnId="{F33CA02E-2217-457E-9B77-3D4603600A8C}">
      <dgm:prSet/>
      <dgm:spPr/>
      <dgm:t>
        <a:bodyPr/>
        <a:lstStyle/>
        <a:p>
          <a:endParaRPr lang="ru-RU"/>
        </a:p>
      </dgm:t>
    </dgm:pt>
    <dgm:pt modelId="{7604F9C2-50AA-4158-8784-A2E80BF3036F}" type="sibTrans" cxnId="{F33CA02E-2217-457E-9B77-3D4603600A8C}">
      <dgm:prSet/>
      <dgm:spPr/>
      <dgm:t>
        <a:bodyPr/>
        <a:lstStyle/>
        <a:p>
          <a:endParaRPr lang="ru-RU"/>
        </a:p>
      </dgm:t>
    </dgm:pt>
    <dgm:pt modelId="{9F1FB0FC-F33F-4571-942E-6493B6D8B3C3}">
      <dgm:prSet phldrT="[Текст]" custT="1"/>
      <dgm:spPr/>
      <dgm:t>
        <a:bodyPr/>
        <a:lstStyle/>
        <a:p>
          <a:pPr algn="l"/>
          <a:r>
            <a:rPr lang="ru-RU" sz="2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2016 </a:t>
          </a:r>
          <a:r>
            <a:rPr lang="ru-RU" sz="22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9,4%</a:t>
          </a:r>
          <a:endParaRPr lang="ru-RU" sz="2200" dirty="0"/>
        </a:p>
      </dgm:t>
    </dgm:pt>
    <dgm:pt modelId="{51C5F671-1009-450C-98B1-46253DD019B3}" type="parTrans" cxnId="{4129EA84-F9AE-4210-A763-66EB0F815A62}">
      <dgm:prSet/>
      <dgm:spPr/>
      <dgm:t>
        <a:bodyPr/>
        <a:lstStyle/>
        <a:p>
          <a:endParaRPr lang="ru-RU"/>
        </a:p>
      </dgm:t>
    </dgm:pt>
    <dgm:pt modelId="{C10908C7-879A-453D-9425-6F95D84C01A5}" type="sibTrans" cxnId="{4129EA84-F9AE-4210-A763-66EB0F815A62}">
      <dgm:prSet/>
      <dgm:spPr/>
      <dgm:t>
        <a:bodyPr/>
        <a:lstStyle/>
        <a:p>
          <a:endParaRPr lang="ru-RU"/>
        </a:p>
      </dgm:t>
    </dgm:pt>
    <dgm:pt modelId="{C097C423-5781-458C-9586-6858815A1B22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2014 </a:t>
          </a:r>
          <a:r>
            <a:rPr lang="ru-RU" sz="18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9,0%</a:t>
          </a:r>
          <a:endParaRPr lang="ru-RU" sz="1800" dirty="0">
            <a:solidFill>
              <a:srgbClr val="953735"/>
            </a:solidFill>
            <a:latin typeface="Impact" panose="020B0806030902050204" pitchFamily="34" charset="0"/>
            <a:ea typeface="+mn-ea"/>
            <a:cs typeface="+mn-cs"/>
          </a:endParaRPr>
        </a:p>
      </dgm:t>
    </dgm:pt>
    <dgm:pt modelId="{F18B478A-50DA-48ED-BE35-A53349047EC2}" type="parTrans" cxnId="{99762A11-4885-457F-9E41-D932B3A07611}">
      <dgm:prSet/>
      <dgm:spPr/>
      <dgm:t>
        <a:bodyPr/>
        <a:lstStyle/>
        <a:p>
          <a:endParaRPr lang="ru-RU"/>
        </a:p>
      </dgm:t>
    </dgm:pt>
    <dgm:pt modelId="{112AACC8-A718-4E6A-AF4A-4E16A1A2279F}" type="sibTrans" cxnId="{99762A11-4885-457F-9E41-D932B3A07611}">
      <dgm:prSet/>
      <dgm:spPr/>
      <dgm:t>
        <a:bodyPr/>
        <a:lstStyle/>
        <a:p>
          <a:endParaRPr lang="ru-RU"/>
        </a:p>
      </dgm:t>
    </dgm:pt>
    <dgm:pt modelId="{64879FCB-E5E7-41B9-8E8C-FB6D853BF6BC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2015 </a:t>
          </a:r>
          <a:r>
            <a:rPr lang="ru-RU" sz="20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9,0%</a:t>
          </a:r>
          <a:endParaRPr lang="ru-RU" sz="2000" dirty="0"/>
        </a:p>
      </dgm:t>
    </dgm:pt>
    <dgm:pt modelId="{4FEEBE0E-C7B8-4101-973E-A02A3ECCFBF7}" type="parTrans" cxnId="{5DC635B7-F1D6-4F48-AD2E-6C3E64CD0822}">
      <dgm:prSet/>
      <dgm:spPr/>
      <dgm:t>
        <a:bodyPr/>
        <a:lstStyle/>
        <a:p>
          <a:endParaRPr lang="ru-RU"/>
        </a:p>
      </dgm:t>
    </dgm:pt>
    <dgm:pt modelId="{56FE44D5-4F0B-47B6-80AB-F761F234C80A}" type="sibTrans" cxnId="{5DC635B7-F1D6-4F48-AD2E-6C3E64CD0822}">
      <dgm:prSet/>
      <dgm:spPr/>
      <dgm:t>
        <a:bodyPr/>
        <a:lstStyle/>
        <a:p>
          <a:endParaRPr lang="ru-RU"/>
        </a:p>
      </dgm:t>
    </dgm:pt>
    <dgm:pt modelId="{E209A837-7EE6-4C51-ABEB-DD73FADCB5E1}">
      <dgm:prSet phldrT="[Текст]" custLinFactNeighborX="-38207" custLinFactNeighborY="23278"/>
      <dgm:spPr/>
      <dgm:t>
        <a:bodyPr/>
        <a:lstStyle/>
        <a:p>
          <a:endParaRPr lang="ru-RU"/>
        </a:p>
      </dgm:t>
    </dgm:pt>
    <dgm:pt modelId="{EBB16B4D-23D1-45A2-A3A2-03A02D773A9D}" type="parTrans" cxnId="{96492058-A016-4FF4-90E0-27710AA97CD1}">
      <dgm:prSet/>
      <dgm:spPr/>
      <dgm:t>
        <a:bodyPr/>
        <a:lstStyle/>
        <a:p>
          <a:endParaRPr lang="ru-RU"/>
        </a:p>
      </dgm:t>
    </dgm:pt>
    <dgm:pt modelId="{C66845BB-D111-4736-B6B2-C97F57226E90}" type="sibTrans" cxnId="{96492058-A016-4FF4-90E0-27710AA97CD1}">
      <dgm:prSet/>
      <dgm:spPr/>
      <dgm:t>
        <a:bodyPr/>
        <a:lstStyle/>
        <a:p>
          <a:endParaRPr lang="ru-RU"/>
        </a:p>
      </dgm:t>
    </dgm:pt>
    <dgm:pt modelId="{FF9A8D25-992C-4B81-9DE2-D222E7DBBA73}" type="pres">
      <dgm:prSet presAssocID="{F6CC15E1-8DE1-411D-AAA0-D63CCAEA9B6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97A434-6B9E-4EF7-8311-D749B9CF4CFD}" type="pres">
      <dgm:prSet presAssocID="{F6CC15E1-8DE1-411D-AAA0-D63CCAEA9B6C}" presName="arrow" presStyleLbl="bgShp" presStyleIdx="0" presStyleCnt="1"/>
      <dgm:spPr/>
    </dgm:pt>
    <dgm:pt modelId="{BD040198-D11E-4655-9622-D4D7952905E2}" type="pres">
      <dgm:prSet presAssocID="{F6CC15E1-8DE1-411D-AAA0-D63CCAEA9B6C}" presName="arrowDiagram5" presStyleCnt="0"/>
      <dgm:spPr/>
    </dgm:pt>
    <dgm:pt modelId="{1D497A98-D9A5-4BC4-B563-96F47686F163}" type="pres">
      <dgm:prSet presAssocID="{FD9AF22A-763B-4348-A3DB-2602BD675140}" presName="bullet5a" presStyleLbl="node1" presStyleIdx="0" presStyleCnt="5"/>
      <dgm:spPr/>
    </dgm:pt>
    <dgm:pt modelId="{D4DBDFEE-2B5B-4107-B719-1439902E3D7D}" type="pres">
      <dgm:prSet presAssocID="{FD9AF22A-763B-4348-A3DB-2602BD675140}" presName="textBox5a" presStyleLbl="revTx" presStyleIdx="0" presStyleCnt="5" custLinFactNeighborX="-19490" custLinFactNeighborY="10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98F81-D3BB-4B27-BA48-9110E2400A89}" type="pres">
      <dgm:prSet presAssocID="{E6D2D44A-7C96-4981-9615-6ADA9C17BC85}" presName="bullet5b" presStyleLbl="node1" presStyleIdx="1" presStyleCnt="5"/>
      <dgm:spPr/>
    </dgm:pt>
    <dgm:pt modelId="{1A5D36E3-CBCA-4689-9B3A-AD62B3586A18}" type="pres">
      <dgm:prSet presAssocID="{E6D2D44A-7C96-4981-9615-6ADA9C17BC85}" presName="textBox5b" presStyleLbl="revTx" presStyleIdx="1" presStyleCnt="5" custScaleY="88950" custLinFactNeighborX="-24598" custLinFactNeighborY="10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2D6BD-D1C7-475B-AD7A-F7FE30886951}" type="pres">
      <dgm:prSet presAssocID="{C097C423-5781-458C-9586-6858815A1B22}" presName="bullet5c" presStyleLbl="node1" presStyleIdx="2" presStyleCnt="5"/>
      <dgm:spPr/>
    </dgm:pt>
    <dgm:pt modelId="{609A7717-D6A3-4FD1-A0CD-F6D3C3850554}" type="pres">
      <dgm:prSet presAssocID="{C097C423-5781-458C-9586-6858815A1B22}" presName="textBox5c" presStyleLbl="revTx" presStyleIdx="2" presStyleCnt="5" custScaleY="84519" custLinFactNeighborX="-36177" custLinFactNeighborY="16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45A55-9BEE-40FC-9E45-17175F9BC9A8}" type="pres">
      <dgm:prSet presAssocID="{64879FCB-E5E7-41B9-8E8C-FB6D853BF6BC}" presName="bullet5d" presStyleLbl="node1" presStyleIdx="3" presStyleCnt="5"/>
      <dgm:spPr/>
    </dgm:pt>
    <dgm:pt modelId="{B4255F98-342F-4481-A68A-885D4338C12D}" type="pres">
      <dgm:prSet presAssocID="{64879FCB-E5E7-41B9-8E8C-FB6D853BF6BC}" presName="textBox5d" presStyleLbl="revTx" presStyleIdx="3" presStyleCnt="5" custScaleY="85190" custLinFactNeighborX="-45149" custLinFactNeighborY="12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43AD3-4475-4EFC-AD13-D58A9ABB3268}" type="pres">
      <dgm:prSet presAssocID="{9F1FB0FC-F33F-4571-942E-6493B6D8B3C3}" presName="bullet5e" presStyleLbl="node1" presStyleIdx="4" presStyleCnt="5"/>
      <dgm:spPr/>
    </dgm:pt>
    <dgm:pt modelId="{443503FF-48D4-4DAA-820A-77F6A6BF3638}" type="pres">
      <dgm:prSet presAssocID="{9F1FB0FC-F33F-4571-942E-6493B6D8B3C3}" presName="textBox5e" presStyleLbl="revTx" presStyleIdx="4" presStyleCnt="5" custScaleY="46138" custLinFactNeighborX="-46041" custLinFactNeighborY="-7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3CA02E-2217-457E-9B77-3D4603600A8C}" srcId="{F6CC15E1-8DE1-411D-AAA0-D63CCAEA9B6C}" destId="{290E4383-3571-4ABE-83D3-739BCF535167}" srcOrd="5" destOrd="0" parTransId="{05FC4D20-15DC-4C08-88BC-CC31373E575B}" sibTransId="{7604F9C2-50AA-4158-8784-A2E80BF3036F}"/>
    <dgm:cxn modelId="{2C909DB5-1F23-49AC-9343-52EC58396E5A}" srcId="{F6CC15E1-8DE1-411D-AAA0-D63CCAEA9B6C}" destId="{FD9AF22A-763B-4348-A3DB-2602BD675140}" srcOrd="0" destOrd="0" parTransId="{4C0A82D7-EB8C-4AB1-AE6A-B72380D7CBE3}" sibTransId="{CE68663F-3631-4A6E-A43A-A99E9F3F0236}"/>
    <dgm:cxn modelId="{FB8A7365-9511-4C9F-A721-E1C0B0CC22EB}" type="presOf" srcId="{C097C423-5781-458C-9586-6858815A1B22}" destId="{609A7717-D6A3-4FD1-A0CD-F6D3C3850554}" srcOrd="0" destOrd="0" presId="urn:microsoft.com/office/officeart/2005/8/layout/arrow2"/>
    <dgm:cxn modelId="{AFCB4C17-AC00-4744-B343-6946A46A1C29}" type="presOf" srcId="{E6D2D44A-7C96-4981-9615-6ADA9C17BC85}" destId="{1A5D36E3-CBCA-4689-9B3A-AD62B3586A18}" srcOrd="0" destOrd="0" presId="urn:microsoft.com/office/officeart/2005/8/layout/arrow2"/>
    <dgm:cxn modelId="{228A9A00-F819-4A09-BD84-41807FB6E005}" type="presOf" srcId="{FD9AF22A-763B-4348-A3DB-2602BD675140}" destId="{D4DBDFEE-2B5B-4107-B719-1439902E3D7D}" srcOrd="0" destOrd="0" presId="urn:microsoft.com/office/officeart/2005/8/layout/arrow2"/>
    <dgm:cxn modelId="{96492058-A016-4FF4-90E0-27710AA97CD1}" srcId="{F6CC15E1-8DE1-411D-AAA0-D63CCAEA9B6C}" destId="{E209A837-7EE6-4C51-ABEB-DD73FADCB5E1}" srcOrd="6" destOrd="0" parTransId="{EBB16B4D-23D1-45A2-A3A2-03A02D773A9D}" sibTransId="{C66845BB-D111-4736-B6B2-C97F57226E90}"/>
    <dgm:cxn modelId="{644DCD97-10D6-46F5-9249-0F68C99F1EA4}" srcId="{F6CC15E1-8DE1-411D-AAA0-D63CCAEA9B6C}" destId="{E6D2D44A-7C96-4981-9615-6ADA9C17BC85}" srcOrd="1" destOrd="0" parTransId="{91656CC8-13AE-4E47-925E-66E3CABE5055}" sibTransId="{D47CA65D-4DE1-44A4-90C3-FCFF86174CDD}"/>
    <dgm:cxn modelId="{EC1188EA-DC4C-4DCF-AC5E-609B08F9EE58}" type="presOf" srcId="{64879FCB-E5E7-41B9-8E8C-FB6D853BF6BC}" destId="{B4255F98-342F-4481-A68A-885D4338C12D}" srcOrd="0" destOrd="0" presId="urn:microsoft.com/office/officeart/2005/8/layout/arrow2"/>
    <dgm:cxn modelId="{DC953A46-0970-470F-9F9B-09415AAEAFE2}" type="presOf" srcId="{9F1FB0FC-F33F-4571-942E-6493B6D8B3C3}" destId="{443503FF-48D4-4DAA-820A-77F6A6BF3638}" srcOrd="0" destOrd="0" presId="urn:microsoft.com/office/officeart/2005/8/layout/arrow2"/>
    <dgm:cxn modelId="{5DC635B7-F1D6-4F48-AD2E-6C3E64CD0822}" srcId="{F6CC15E1-8DE1-411D-AAA0-D63CCAEA9B6C}" destId="{64879FCB-E5E7-41B9-8E8C-FB6D853BF6BC}" srcOrd="3" destOrd="0" parTransId="{4FEEBE0E-C7B8-4101-973E-A02A3ECCFBF7}" sibTransId="{56FE44D5-4F0B-47B6-80AB-F761F234C80A}"/>
    <dgm:cxn modelId="{4129EA84-F9AE-4210-A763-66EB0F815A62}" srcId="{F6CC15E1-8DE1-411D-AAA0-D63CCAEA9B6C}" destId="{9F1FB0FC-F33F-4571-942E-6493B6D8B3C3}" srcOrd="4" destOrd="0" parTransId="{51C5F671-1009-450C-98B1-46253DD019B3}" sibTransId="{C10908C7-879A-453D-9425-6F95D84C01A5}"/>
    <dgm:cxn modelId="{99762A11-4885-457F-9E41-D932B3A07611}" srcId="{F6CC15E1-8DE1-411D-AAA0-D63CCAEA9B6C}" destId="{C097C423-5781-458C-9586-6858815A1B22}" srcOrd="2" destOrd="0" parTransId="{F18B478A-50DA-48ED-BE35-A53349047EC2}" sibTransId="{112AACC8-A718-4E6A-AF4A-4E16A1A2279F}"/>
    <dgm:cxn modelId="{7F9937A9-E18E-43B4-ACD6-0767CF7AC748}" type="presOf" srcId="{F6CC15E1-8DE1-411D-AAA0-D63CCAEA9B6C}" destId="{FF9A8D25-992C-4B81-9DE2-D222E7DBBA73}" srcOrd="0" destOrd="0" presId="urn:microsoft.com/office/officeart/2005/8/layout/arrow2"/>
    <dgm:cxn modelId="{092795F1-74FC-4FE3-AD6D-FC8B88676C3D}" type="presParOf" srcId="{FF9A8D25-992C-4B81-9DE2-D222E7DBBA73}" destId="{C197A434-6B9E-4EF7-8311-D749B9CF4CFD}" srcOrd="0" destOrd="0" presId="urn:microsoft.com/office/officeart/2005/8/layout/arrow2"/>
    <dgm:cxn modelId="{4E0A0C81-84F2-4FB1-941D-AB02FB5C0B38}" type="presParOf" srcId="{FF9A8D25-992C-4B81-9DE2-D222E7DBBA73}" destId="{BD040198-D11E-4655-9622-D4D7952905E2}" srcOrd="1" destOrd="0" presId="urn:microsoft.com/office/officeart/2005/8/layout/arrow2"/>
    <dgm:cxn modelId="{7DF80031-3ECD-409A-A19F-FBF22F24F588}" type="presParOf" srcId="{BD040198-D11E-4655-9622-D4D7952905E2}" destId="{1D497A98-D9A5-4BC4-B563-96F47686F163}" srcOrd="0" destOrd="0" presId="urn:microsoft.com/office/officeart/2005/8/layout/arrow2"/>
    <dgm:cxn modelId="{4116EE3B-2C41-47B9-AD70-676A25E54E7B}" type="presParOf" srcId="{BD040198-D11E-4655-9622-D4D7952905E2}" destId="{D4DBDFEE-2B5B-4107-B719-1439902E3D7D}" srcOrd="1" destOrd="0" presId="urn:microsoft.com/office/officeart/2005/8/layout/arrow2"/>
    <dgm:cxn modelId="{8C8F1A50-0851-431A-A187-E554E5C832DB}" type="presParOf" srcId="{BD040198-D11E-4655-9622-D4D7952905E2}" destId="{F3498F81-D3BB-4B27-BA48-9110E2400A89}" srcOrd="2" destOrd="0" presId="urn:microsoft.com/office/officeart/2005/8/layout/arrow2"/>
    <dgm:cxn modelId="{8CB444FE-D525-44BA-B298-C9761A70BAF8}" type="presParOf" srcId="{BD040198-D11E-4655-9622-D4D7952905E2}" destId="{1A5D36E3-CBCA-4689-9B3A-AD62B3586A18}" srcOrd="3" destOrd="0" presId="urn:microsoft.com/office/officeart/2005/8/layout/arrow2"/>
    <dgm:cxn modelId="{322F9D50-1351-48C4-A445-E7BFBB5B612E}" type="presParOf" srcId="{BD040198-D11E-4655-9622-D4D7952905E2}" destId="{DB52D6BD-D1C7-475B-AD7A-F7FE30886951}" srcOrd="4" destOrd="0" presId="urn:microsoft.com/office/officeart/2005/8/layout/arrow2"/>
    <dgm:cxn modelId="{588479C3-3E17-45B2-84D8-581DF64B25B7}" type="presParOf" srcId="{BD040198-D11E-4655-9622-D4D7952905E2}" destId="{609A7717-D6A3-4FD1-A0CD-F6D3C3850554}" srcOrd="5" destOrd="0" presId="urn:microsoft.com/office/officeart/2005/8/layout/arrow2"/>
    <dgm:cxn modelId="{5FACB5A5-3E0B-4FFC-BC6C-25F93CE84A1B}" type="presParOf" srcId="{BD040198-D11E-4655-9622-D4D7952905E2}" destId="{87745A55-9BEE-40FC-9E45-17175F9BC9A8}" srcOrd="6" destOrd="0" presId="urn:microsoft.com/office/officeart/2005/8/layout/arrow2"/>
    <dgm:cxn modelId="{54FB225F-1831-479C-90CB-BFFD6DD3928A}" type="presParOf" srcId="{BD040198-D11E-4655-9622-D4D7952905E2}" destId="{B4255F98-342F-4481-A68A-885D4338C12D}" srcOrd="7" destOrd="0" presId="urn:microsoft.com/office/officeart/2005/8/layout/arrow2"/>
    <dgm:cxn modelId="{25CC397D-47AF-43DD-B78D-B8834F4CDC83}" type="presParOf" srcId="{BD040198-D11E-4655-9622-D4D7952905E2}" destId="{24143AD3-4475-4EFC-AD13-D58A9ABB3268}" srcOrd="8" destOrd="0" presId="urn:microsoft.com/office/officeart/2005/8/layout/arrow2"/>
    <dgm:cxn modelId="{4E266368-6A00-46D0-B05B-8D573F2D2BBD}" type="presParOf" srcId="{BD040198-D11E-4655-9622-D4D7952905E2}" destId="{443503FF-48D4-4DAA-820A-77F6A6BF363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F6624-C9D5-4655-BFE5-94C5CBAF7776}">
      <dsp:nvSpPr>
        <dsp:cNvPr id="0" name=""/>
        <dsp:cNvSpPr/>
      </dsp:nvSpPr>
      <dsp:spPr>
        <a:xfrm>
          <a:off x="1674476" y="368341"/>
          <a:ext cx="2452238" cy="2452238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6EF3C0-146B-468A-9B5D-6FC861F1DC2D}">
      <dsp:nvSpPr>
        <dsp:cNvPr id="0" name=""/>
        <dsp:cNvSpPr/>
      </dsp:nvSpPr>
      <dsp:spPr>
        <a:xfrm>
          <a:off x="1674476" y="368341"/>
          <a:ext cx="2452238" cy="2452238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1087A-72F4-4E0B-91F4-E36E45C26AC2}">
      <dsp:nvSpPr>
        <dsp:cNvPr id="0" name=""/>
        <dsp:cNvSpPr/>
      </dsp:nvSpPr>
      <dsp:spPr>
        <a:xfrm>
          <a:off x="1674476" y="368341"/>
          <a:ext cx="2452238" cy="2452238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C01CD-6713-48B1-9A45-60869106AEAF}">
      <dsp:nvSpPr>
        <dsp:cNvPr id="0" name=""/>
        <dsp:cNvSpPr/>
      </dsp:nvSpPr>
      <dsp:spPr>
        <a:xfrm>
          <a:off x="1674476" y="368341"/>
          <a:ext cx="2452238" cy="2452238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B1969-FBF8-4AF5-BF4A-77A4D57ACC8C}">
      <dsp:nvSpPr>
        <dsp:cNvPr id="0" name=""/>
        <dsp:cNvSpPr/>
      </dsp:nvSpPr>
      <dsp:spPr>
        <a:xfrm>
          <a:off x="1674476" y="368341"/>
          <a:ext cx="2452238" cy="2452238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71611-F2DD-4FCB-9880-EC3E4DA0ACC8}">
      <dsp:nvSpPr>
        <dsp:cNvPr id="0" name=""/>
        <dsp:cNvSpPr/>
      </dsp:nvSpPr>
      <dsp:spPr>
        <a:xfrm>
          <a:off x="2336197" y="1030062"/>
          <a:ext cx="1128796" cy="1128796"/>
        </a:xfrm>
        <a:prstGeom prst="ellipse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rPr>
            <a:t>19</a:t>
          </a:r>
          <a:r>
            <a:rPr lang="ru-RU" sz="12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 млрд. руб.</a:t>
          </a:r>
          <a:endParaRPr lang="ru-RU" sz="1200" b="1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2501505" y="1195370"/>
        <a:ext cx="798180" cy="798180"/>
      </dsp:txXfrm>
    </dsp:sp>
    <dsp:sp modelId="{F371F40E-3C64-4BE2-BD66-0EEC7A5CAAF1}">
      <dsp:nvSpPr>
        <dsp:cNvPr id="0" name=""/>
        <dsp:cNvSpPr/>
      </dsp:nvSpPr>
      <dsp:spPr>
        <a:xfrm>
          <a:off x="2505516" y="1708"/>
          <a:ext cx="790157" cy="790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10,5 млрд. руб.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2621232" y="117424"/>
        <a:ext cx="558725" cy="558725"/>
      </dsp:txXfrm>
    </dsp:sp>
    <dsp:sp modelId="{B40F433E-9D79-42FD-978B-0F25F46390B4}">
      <dsp:nvSpPr>
        <dsp:cNvPr id="0" name=""/>
        <dsp:cNvSpPr/>
      </dsp:nvSpPr>
      <dsp:spPr>
        <a:xfrm>
          <a:off x="3644572" y="829280"/>
          <a:ext cx="790157" cy="790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>
              <a:latin typeface="Arial" pitchFamily="34" charset="0"/>
              <a:cs typeface="Arial" pitchFamily="34" charset="0"/>
            </a:rPr>
            <a:t>1,8 млрд. руб.</a:t>
          </a:r>
          <a:endParaRPr lang="ru-RU" sz="1000" kern="1200" dirty="0">
            <a:latin typeface="Arial" pitchFamily="34" charset="0"/>
            <a:cs typeface="Arial" pitchFamily="34" charset="0"/>
          </a:endParaRPr>
        </a:p>
      </dsp:txBody>
      <dsp:txXfrm>
        <a:off x="3760288" y="944996"/>
        <a:ext cx="558725" cy="558725"/>
      </dsp:txXfrm>
    </dsp:sp>
    <dsp:sp modelId="{4D7F1A55-7811-4FF8-84D5-F2C27447000F}">
      <dsp:nvSpPr>
        <dsp:cNvPr id="0" name=""/>
        <dsp:cNvSpPr/>
      </dsp:nvSpPr>
      <dsp:spPr>
        <a:xfrm>
          <a:off x="3209491" y="2168320"/>
          <a:ext cx="790157" cy="790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>
              <a:latin typeface="Arial" pitchFamily="34" charset="0"/>
              <a:cs typeface="Arial" pitchFamily="34" charset="0"/>
            </a:rPr>
            <a:t>0,1 млрд. руб.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3325207" y="2284036"/>
        <a:ext cx="558725" cy="558725"/>
      </dsp:txXfrm>
    </dsp:sp>
    <dsp:sp modelId="{0DBDFC12-96E3-4B21-A4E0-CC9B9C99D632}">
      <dsp:nvSpPr>
        <dsp:cNvPr id="0" name=""/>
        <dsp:cNvSpPr/>
      </dsp:nvSpPr>
      <dsp:spPr>
        <a:xfrm>
          <a:off x="1801541" y="2168320"/>
          <a:ext cx="790157" cy="790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>
              <a:latin typeface="Arial" pitchFamily="34" charset="0"/>
              <a:cs typeface="Arial" pitchFamily="34" charset="0"/>
            </a:rPr>
            <a:t>2,9 млрд. руб.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1917257" y="2284036"/>
        <a:ext cx="558725" cy="558725"/>
      </dsp:txXfrm>
    </dsp:sp>
    <dsp:sp modelId="{49B2ADF9-CD9C-4FB7-A447-373691335152}">
      <dsp:nvSpPr>
        <dsp:cNvPr id="0" name=""/>
        <dsp:cNvSpPr/>
      </dsp:nvSpPr>
      <dsp:spPr>
        <a:xfrm>
          <a:off x="1366461" y="829280"/>
          <a:ext cx="790157" cy="7901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>
              <a:latin typeface="Arial" pitchFamily="34" charset="0"/>
              <a:cs typeface="Arial" pitchFamily="34" charset="0"/>
            </a:rPr>
            <a:t>3,6 млрд. руб.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</dsp:txBody>
      <dsp:txXfrm>
        <a:off x="1482177" y="944996"/>
        <a:ext cx="558725" cy="558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7A434-6B9E-4EF7-8311-D749B9CF4CFD}">
      <dsp:nvSpPr>
        <dsp:cNvPr id="0" name=""/>
        <dsp:cNvSpPr/>
      </dsp:nvSpPr>
      <dsp:spPr>
        <a:xfrm>
          <a:off x="0" y="79155"/>
          <a:ext cx="5085899" cy="31786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497A98-D9A5-4BC4-B563-96F47686F163}">
      <dsp:nvSpPr>
        <dsp:cNvPr id="0" name=""/>
        <dsp:cNvSpPr/>
      </dsp:nvSpPr>
      <dsp:spPr>
        <a:xfrm>
          <a:off x="500961" y="2442827"/>
          <a:ext cx="116975" cy="1169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BDFEE-2B5B-4107-B719-1439902E3D7D}">
      <dsp:nvSpPr>
        <dsp:cNvPr id="0" name=""/>
        <dsp:cNvSpPr/>
      </dsp:nvSpPr>
      <dsp:spPr>
        <a:xfrm>
          <a:off x="429596" y="2580334"/>
          <a:ext cx="666252" cy="756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83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2012 </a:t>
          </a:r>
          <a:r>
            <a:rPr lang="ru-RU" sz="1400" kern="12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3,7%</a:t>
          </a:r>
          <a:endParaRPr lang="ru-RU" sz="1400" kern="1200" dirty="0">
            <a:solidFill>
              <a:srgbClr val="953735"/>
            </a:solidFill>
            <a:latin typeface="Impact" panose="020B0806030902050204" pitchFamily="34" charset="0"/>
            <a:ea typeface="+mn-ea"/>
            <a:cs typeface="+mn-cs"/>
          </a:endParaRPr>
        </a:p>
      </dsp:txBody>
      <dsp:txXfrm>
        <a:off x="429596" y="2580334"/>
        <a:ext cx="666252" cy="756527"/>
      </dsp:txXfrm>
    </dsp:sp>
    <dsp:sp modelId="{F3498F81-D3BB-4B27-BA48-9110E2400A89}">
      <dsp:nvSpPr>
        <dsp:cNvPr id="0" name=""/>
        <dsp:cNvSpPr/>
      </dsp:nvSpPr>
      <dsp:spPr>
        <a:xfrm>
          <a:off x="1134155" y="1834426"/>
          <a:ext cx="183092" cy="1830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D36E3-CBCA-4689-9B3A-AD62B3586A18}">
      <dsp:nvSpPr>
        <dsp:cNvPr id="0" name=""/>
        <dsp:cNvSpPr/>
      </dsp:nvSpPr>
      <dsp:spPr>
        <a:xfrm>
          <a:off x="1018030" y="2143227"/>
          <a:ext cx="844259" cy="118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17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2013 </a:t>
          </a:r>
          <a:r>
            <a:rPr lang="ru-RU" sz="1600" kern="12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5,3%</a:t>
          </a:r>
          <a:endParaRPr lang="ru-RU" sz="1600" kern="1200" dirty="0"/>
        </a:p>
      </dsp:txBody>
      <dsp:txXfrm>
        <a:off x="1018030" y="2143227"/>
        <a:ext cx="844259" cy="1184698"/>
      </dsp:txXfrm>
    </dsp:sp>
    <dsp:sp modelId="{DB52D6BD-D1C7-475B-AD7A-F7FE30886951}">
      <dsp:nvSpPr>
        <dsp:cNvPr id="0" name=""/>
        <dsp:cNvSpPr/>
      </dsp:nvSpPr>
      <dsp:spPr>
        <a:xfrm>
          <a:off x="1947899" y="1349358"/>
          <a:ext cx="244123" cy="2441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9A7717-D6A3-4FD1-A0CD-F6D3C3850554}">
      <dsp:nvSpPr>
        <dsp:cNvPr id="0" name=""/>
        <dsp:cNvSpPr/>
      </dsp:nvSpPr>
      <dsp:spPr>
        <a:xfrm>
          <a:off x="1714855" y="1827131"/>
          <a:ext cx="981578" cy="150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56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2014 </a:t>
          </a:r>
          <a:r>
            <a:rPr lang="ru-RU" sz="1800" kern="12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9,0%</a:t>
          </a:r>
          <a:endParaRPr lang="ru-RU" sz="1800" kern="1200" dirty="0">
            <a:solidFill>
              <a:srgbClr val="953735"/>
            </a:solidFill>
            <a:latin typeface="Impact" panose="020B0806030902050204" pitchFamily="34" charset="0"/>
            <a:ea typeface="+mn-ea"/>
            <a:cs typeface="+mn-cs"/>
          </a:endParaRPr>
        </a:p>
      </dsp:txBody>
      <dsp:txXfrm>
        <a:off x="1714855" y="1827131"/>
        <a:ext cx="981578" cy="1509866"/>
      </dsp:txXfrm>
    </dsp:sp>
    <dsp:sp modelId="{87745A55-9BEE-40FC-9E45-17175F9BC9A8}">
      <dsp:nvSpPr>
        <dsp:cNvPr id="0" name=""/>
        <dsp:cNvSpPr/>
      </dsp:nvSpPr>
      <dsp:spPr>
        <a:xfrm>
          <a:off x="2893876" y="970459"/>
          <a:ext cx="315325" cy="315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55F98-342F-4481-A68A-885D4338C12D}">
      <dsp:nvSpPr>
        <dsp:cNvPr id="0" name=""/>
        <dsp:cNvSpPr/>
      </dsp:nvSpPr>
      <dsp:spPr>
        <a:xfrm>
          <a:off x="2592292" y="1522689"/>
          <a:ext cx="1017179" cy="1814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085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2015 </a:t>
          </a:r>
          <a:r>
            <a:rPr lang="ru-RU" sz="2000" kern="12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9,0%</a:t>
          </a:r>
          <a:endParaRPr lang="ru-RU" sz="2000" kern="1200" dirty="0"/>
        </a:p>
      </dsp:txBody>
      <dsp:txXfrm>
        <a:off x="2592292" y="1522689"/>
        <a:ext cx="1017179" cy="1814308"/>
      </dsp:txXfrm>
    </dsp:sp>
    <dsp:sp modelId="{24143AD3-4475-4EFC-AD13-D58A9ABB3268}">
      <dsp:nvSpPr>
        <dsp:cNvPr id="0" name=""/>
        <dsp:cNvSpPr/>
      </dsp:nvSpPr>
      <dsp:spPr>
        <a:xfrm>
          <a:off x="3867826" y="717435"/>
          <a:ext cx="401786" cy="4017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3503FF-48D4-4DAA-820A-77F6A6BF3638}">
      <dsp:nvSpPr>
        <dsp:cNvPr id="0" name=""/>
        <dsp:cNvSpPr/>
      </dsp:nvSpPr>
      <dsp:spPr>
        <a:xfrm>
          <a:off x="3600399" y="1364988"/>
          <a:ext cx="1017179" cy="107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898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rPr>
            <a:t>2016 </a:t>
          </a:r>
          <a:r>
            <a:rPr lang="ru-RU" sz="2200" kern="1200" dirty="0" smtClean="0">
              <a:solidFill>
                <a:srgbClr val="953735"/>
              </a:solidFill>
              <a:latin typeface="Impact" panose="020B0806030902050204" pitchFamily="34" charset="0"/>
              <a:ea typeface="+mn-ea"/>
              <a:cs typeface="+mn-cs"/>
            </a:rPr>
            <a:t>9,4%</a:t>
          </a:r>
          <a:endParaRPr lang="ru-RU" sz="2200" kern="1200" dirty="0"/>
        </a:p>
      </dsp:txBody>
      <dsp:txXfrm>
        <a:off x="3600399" y="1364988"/>
        <a:ext cx="1017179" cy="1079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62909784-B890-4843-BF59-5E325B4F6C6C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C5C6C20B-98D4-4D66-B3FA-C5D69F7B0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6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7F84-CF07-44BA-8531-D3DAA1D4FB7B}" type="datetime1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7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9F3-F2E1-4A85-B4B9-A131B4134CEC}" type="datetime1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4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9ACA-AFE3-4345-8BB9-9BAF65291793}" type="datetime1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3DE7E-5EAD-4F59-8999-76FEDC426C93}" type="datetime1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5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5F3-9C6A-4F9E-837D-F4610BD47998}" type="datetime1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421-0738-4382-B135-0A8A27662B67}" type="datetime1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6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956A-4781-47A0-9B06-C2BC7C509B1B}" type="datetime1">
              <a:rPr lang="ru-RU" smtClean="0"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9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5E9E-1B9A-4186-A7BB-49C57D49BA36}" type="datetime1">
              <a:rPr lang="ru-RU" smtClean="0"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BAF3-0A43-4899-9C88-10A8A259442A}" type="datetime1">
              <a:rPr lang="ru-RU" smtClean="0"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3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4CD7-277B-49AD-BAF6-2CF845AD93FC}" type="datetime1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9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5BD1-EBF8-4834-86AF-FD5D0BCFD782}" type="datetime1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0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grayscl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D2EC-EFDB-40BB-B12B-6B5302FCF51A}" type="datetime1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7831-1B59-4A7E-AF64-C2F405C1E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000" cy="5143500"/>
          </a:xfrm>
          <a:prstGeom prst="rect">
            <a:avLst/>
          </a:prstGeom>
        </p:spPr>
      </p:pic>
      <p:pic>
        <p:nvPicPr>
          <p:cNvPr id="1027" name="Picture 3" descr="C:\Users\a.leonov\Desktop\logo_lowr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7894"/>
            <a:ext cx="3168352" cy="9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26749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spc="50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29000" endPos="43000" dist="25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РАБОТЫ</a:t>
            </a:r>
          </a:p>
          <a:p>
            <a:pPr algn="r"/>
            <a:r>
              <a:rPr lang="ru-RU" sz="3200" b="1" spc="50" dirty="0" smtClean="0">
                <a:ln w="3175">
                  <a:noFill/>
                  <a:prstDash val="solid"/>
                </a:ln>
                <a:solidFill>
                  <a:schemeClr val="bg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29000" endPos="43000" dist="25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50" dirty="0" smtClean="0">
                <a:ln w="3175">
                  <a:noFill/>
                  <a:prstDash val="solid"/>
                </a:ln>
                <a:solidFill>
                  <a:schemeClr val="accent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29000" endPos="43000" dist="254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2017 ГОД</a:t>
            </a:r>
            <a:endParaRPr lang="ru-RU" sz="3200" b="1" spc="50" dirty="0">
              <a:ln w="3175">
                <a:noFill/>
                <a:prstDash val="solid"/>
              </a:ln>
              <a:solidFill>
                <a:schemeClr val="accent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29000" endPos="43000" dist="254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</a:t>
            </a:r>
          </a:p>
        </p:txBody>
      </p:sp>
      <p:pic>
        <p:nvPicPr>
          <p:cNvPr id="4100" name="Picture 4" descr="Идёт процесс сборки СВК с радиомодулем – комплектом «Стриж». За работой слесари МСР цеха №43: Марина Киселёва, Нина Чернова, Татьяна Матвеева, Елена Малафеева, Любовь Резоват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74" y="699542"/>
            <a:ext cx="2771974" cy="184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://www.socium-a.ru/public/article/images/ca8540809a40ca1d97d4c0362237b885c083ea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7473"/>
            <a:ext cx="2868403" cy="191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www.socium-a.ru/public/wysiwyg/images/IMG_2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79" y="2579388"/>
            <a:ext cx="2711018" cy="187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8" name="Picture 12" descr="Денис Шмелев, механизатор трактора Владимир Богусонов, водитель грузовика Владимир Куличков, Алексей Безух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98" y="3159397"/>
            <a:ext cx="2508981" cy="1672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://www.ashurbeyli.ru/public/article/images/b00978f714108af4e691dd291f7b0661e207fb0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9" y="1131590"/>
            <a:ext cx="3028977" cy="2019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http://www.socium-a.ru/public/wysiwyg/images/8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9742"/>
            <a:ext cx="2995196" cy="200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281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11" y="1995686"/>
            <a:ext cx="9144000" cy="41151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СПАСИБО ЗА ВНИМАНИЕ !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 rot="-10800000" flipV="1">
            <a:off x="0" y="554400"/>
            <a:ext cx="9144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4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«СОЦИУМ»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1305816"/>
            <a:ext cx="6535532" cy="3407840"/>
            <a:chOff x="1547664" y="1302873"/>
            <a:chExt cx="6652094" cy="3320233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:p14="http://schemas.microsoft.com/office/powerpoint/2010/main" val="3733940204"/>
                </p:ext>
              </p:extLst>
            </p:nvPr>
          </p:nvGraphicFramePr>
          <p:xfrm>
            <a:off x="1547664" y="1719736"/>
            <a:ext cx="5904656" cy="29033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5600185" y="4052109"/>
              <a:ext cx="1675972" cy="269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Благотворительность</a:t>
              </a:r>
              <a:endPara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13079" y="1302873"/>
              <a:ext cx="1824446" cy="269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Основная 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деятельность</a:t>
              </a:r>
              <a:endPara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55990" y="2569558"/>
              <a:ext cx="2243768" cy="44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Обновления,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модернизация и </a:t>
              </a:r>
              <a:endPara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endParaRPr>
            </a:p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прочие инвестиции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в ОС </a:t>
              </a:r>
              <a:endPara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32287" y="4052109"/>
              <a:ext cx="662753" cy="269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Налоги</a:t>
              </a:r>
              <a:endPara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30378" y="2669841"/>
              <a:ext cx="1148967" cy="449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Фонд оплаты </a:t>
              </a:r>
            </a:p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  <a:ea typeface="+mj-ea"/>
                  <a:cs typeface="+mj-cs"/>
                </a:rPr>
                <a:t>труда</a:t>
              </a:r>
              <a:endParaRPr lang="ru-RU" sz="12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132288" y="2414205"/>
            <a:ext cx="1435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8,5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тыс.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сотрудников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3872" y="4328936"/>
            <a:ext cx="3131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530 000 кв. м.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площадей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57138" y="3295945"/>
            <a:ext cx="3131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11 тыс. ед.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технологического 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оборудования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9776" y="1469141"/>
            <a:ext cx="2286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19 млрд. руб.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выручка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rot="5400000" flipV="1">
            <a:off x="4981205" y="3174646"/>
            <a:ext cx="3096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0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 rot="-10800000" flipV="1">
            <a:off x="0" y="555526"/>
            <a:ext cx="9144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23,1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- общая стоимость Активов ГК «СОЦИУМ»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496" y="1275527"/>
            <a:ext cx="6264696" cy="3816503"/>
            <a:chOff x="4283965" y="1275528"/>
            <a:chExt cx="4752531" cy="3168430"/>
          </a:xfrm>
        </p:grpSpPr>
        <p:graphicFrame>
          <p:nvGraphicFramePr>
            <p:cNvPr id="23" name="Диаграмма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9960123"/>
                </p:ext>
              </p:extLst>
            </p:nvPr>
          </p:nvGraphicFramePr>
          <p:xfrm>
            <a:off x="4427984" y="1275528"/>
            <a:ext cx="4608512" cy="31684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TextBox 1"/>
            <p:cNvSpPr txBox="1"/>
            <p:nvPr/>
          </p:nvSpPr>
          <p:spPr>
            <a:xfrm>
              <a:off x="4283965" y="1407582"/>
              <a:ext cx="720073" cy="22008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1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млрд. руб.</a:t>
              </a:r>
              <a:endParaRPr lang="ru-RU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6520144" y="1347614"/>
            <a:ext cx="2623855" cy="3795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СРЕДНИЙ ЕЖЕГОДНЫЙ ПРИРОСТ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en-US" sz="11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953735"/>
                </a:solidFill>
                <a:latin typeface="Impact" panose="020B0806030902050204" pitchFamily="34" charset="0"/>
              </a:rPr>
              <a:t>ГК «СОЦИУМ»</a:t>
            </a:r>
            <a:endParaRPr lang="en-US" sz="2400" dirty="0">
              <a:solidFill>
                <a:srgbClr val="953735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953735"/>
                </a:solidFill>
                <a:latin typeface="Impact" panose="020B0806030902050204" pitchFamily="34" charset="0"/>
              </a:rPr>
              <a:t>12%</a:t>
            </a:r>
            <a:endParaRPr lang="en-US" sz="2400" dirty="0">
              <a:solidFill>
                <a:srgbClr val="953735"/>
              </a:solidFill>
              <a:latin typeface="Impact" panose="020B0806030902050204" pitchFamily="34" charset="0"/>
            </a:endParaRPr>
          </a:p>
          <a:p>
            <a:pPr algn="ctr"/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ПРОИЗВОДСТВО И УСЛУГИ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8%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  <a:p>
            <a:pPr algn="ctr"/>
            <a:endParaRPr lang="ru-RU" sz="1600" dirty="0"/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НЕФТЬ И ГАЗ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26%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 flipV="1">
            <a:off x="4981205" y="3174646"/>
            <a:ext cx="3096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7297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858797"/>
              </p:ext>
            </p:extLst>
          </p:nvPr>
        </p:nvGraphicFramePr>
        <p:xfrm>
          <a:off x="107504" y="1274401"/>
          <a:ext cx="6120680" cy="381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 rot="-10800000" flipV="1">
            <a:off x="0" y="554400"/>
            <a:ext cx="9144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Выручка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«СОЦИУМ» по итогам года составила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19,0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0206" y="1995686"/>
            <a:ext cx="2516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17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ПРИРОСТ ВЫРУЧКИ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ЗА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2017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7521" y="3715983"/>
            <a:ext cx="1141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2,51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ИНФЛЯЦИЯ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ЗА 2017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год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 flipV="1">
            <a:off x="4981205" y="3174646"/>
            <a:ext cx="3096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"/>
          <p:cNvSpPr txBox="1"/>
          <p:nvPr/>
        </p:nvSpPr>
        <p:spPr>
          <a:xfrm>
            <a:off x="35496" y="1434591"/>
            <a:ext cx="949187" cy="2651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млрд. руб.</a:t>
            </a:r>
            <a:endParaRPr lang="ru-RU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98215804"/>
              </p:ext>
            </p:extLst>
          </p:nvPr>
        </p:nvGraphicFramePr>
        <p:xfrm>
          <a:off x="107504" y="1625858"/>
          <a:ext cx="5085899" cy="333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год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-10800000" flipV="1">
            <a:off x="0" y="555526"/>
            <a:ext cx="9144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ентабельность бизнеса ГК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«СОЦИУМ»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2846" y="2580461"/>
            <a:ext cx="1743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14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в год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СРЕДНИЙ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ПРИРОСТ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ВЫРУЧКИ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32240" y="1626354"/>
            <a:ext cx="230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39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 в год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СРЕДНИЙ ПРИРОСТ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ЧИСТОЙ ПРИБЫЛИ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4155926"/>
            <a:ext cx="20553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ПРОИЗВОДСТВО И УСЛУГИ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2017 </a:t>
            </a:r>
          </a:p>
          <a:p>
            <a:pPr algn="ctr"/>
            <a:r>
              <a:rPr lang="ru-RU" sz="1400" dirty="0" smtClean="0">
                <a:solidFill>
                  <a:srgbClr val="953735"/>
                </a:solidFill>
                <a:latin typeface="Impact" panose="020B0806030902050204" pitchFamily="34" charset="0"/>
                <a:ea typeface="+mj-ea"/>
                <a:cs typeface="+mj-cs"/>
              </a:rPr>
              <a:t>4,1%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09431" y="4156071"/>
            <a:ext cx="11063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НЕФТЬ И ГАЗ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2017 </a:t>
            </a:r>
          </a:p>
          <a:p>
            <a:pPr algn="ctr"/>
            <a:r>
              <a:rPr lang="ru-RU" sz="1400" dirty="0" smtClean="0">
                <a:solidFill>
                  <a:srgbClr val="953735"/>
                </a:solidFill>
                <a:latin typeface="Impact" panose="020B0806030902050204" pitchFamily="34" charset="0"/>
                <a:ea typeface="+mj-ea"/>
                <a:cs typeface="+mj-cs"/>
              </a:rPr>
              <a:t>10,5%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357348"/>
            <a:ext cx="4656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1F49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рентабельности бизнеса 2012-2017 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8408" y="1995686"/>
            <a:ext cx="10150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</a:t>
            </a:r>
          </a:p>
          <a:p>
            <a:pPr lvl="0" algn="ctr"/>
            <a:r>
              <a:rPr lang="ru-RU" sz="2800" dirty="0" smtClean="0">
                <a:solidFill>
                  <a:srgbClr val="953735"/>
                </a:solidFill>
                <a:latin typeface="Impact" panose="020B0806030902050204" pitchFamily="34" charset="0"/>
              </a:rPr>
              <a:t>10,0</a:t>
            </a:r>
            <a:r>
              <a:rPr lang="ru-RU" sz="2800" dirty="0">
                <a:solidFill>
                  <a:srgbClr val="953735"/>
                </a:solidFill>
                <a:latin typeface="Impact" panose="020B0806030902050204" pitchFamily="34" charset="0"/>
              </a:rPr>
              <a:t>%</a:t>
            </a:r>
            <a:endParaRPr lang="ru-RU" sz="28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 rot="5400000" flipV="1">
            <a:off x="4981205" y="3174646"/>
            <a:ext cx="3096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48219" y="1995686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ГК СОЦИУМ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15437" y="3539967"/>
            <a:ext cx="21499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Рост чистой прибыли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в </a:t>
            </a:r>
            <a:r>
              <a:rPr lang="ru-RU" sz="2400" dirty="0" smtClean="0">
                <a:solidFill>
                  <a:srgbClr val="953735"/>
                </a:solidFill>
                <a:latin typeface="Impact" panose="020B0806030902050204" pitchFamily="34" charset="0"/>
              </a:rPr>
              <a:t>2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 раза  больше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выручки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G:\Гладиолус_К\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65" y="1416777"/>
            <a:ext cx="2849825" cy="1890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k.kopylov\Desktop\Визит-в-Рязань-2_уч-сборки-котл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97" y="1416777"/>
            <a:ext cx="2849825" cy="189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k.kopylov\Desktop\6d99e01934987969b0b5cc31ee213478960bda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3" y="1416777"/>
            <a:ext cx="2844919" cy="189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-10800000" flipV="1">
            <a:off x="0" y="555526"/>
            <a:ext cx="9144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СОЦИУМ-ТЕХНОЛОГИИ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6918" y="3626959"/>
            <a:ext cx="3456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10%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 год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РЕНТАБЕЛЬНОСТЬ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882" y="3626957"/>
            <a:ext cx="130356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16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ПРИРОСТ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ВЫРУЧКИ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0647" y="3626959"/>
            <a:ext cx="231345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1,4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млрд. руб.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ОБЪЕМ ИНВЕСТИЦИЙ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flipV="1">
            <a:off x="0" y="3586617"/>
            <a:ext cx="9144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23297"/>
            <a:ext cx="2852670" cy="1896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6" y="1419620"/>
            <a:ext cx="2844919" cy="189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33" y="1419622"/>
            <a:ext cx="2852972" cy="189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-10800000" flipV="1">
            <a:off x="0" y="555526"/>
            <a:ext cx="9144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СОЦИУМ-СООРУЖЕНИЕ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flipV="1">
            <a:off x="0" y="3586617"/>
            <a:ext cx="9144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16918" y="3626959"/>
            <a:ext cx="34563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28%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 год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РЕНТАБЕЛЬНОСТЬ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774" y="3626957"/>
            <a:ext cx="120577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11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%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ПРИРОСТ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ВЫРУЧКИ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0647" y="3626959"/>
            <a:ext cx="231345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61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млн. руб.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ОБЪЕМ ИНВЕСТИЦИЙ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77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k.kopylov\Desktop\DSC_721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1395"/>
            <a:ext cx="2616697" cy="1744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8" name="Picture 3" descr="C:\Users\k.kopylov\Desktop\313A8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2045"/>
            <a:ext cx="2616696" cy="1744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9" name="Picture 4" descr="C:\Users\k.kopylov\Desktop\313A1372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21793"/>
            <a:ext cx="2632684" cy="1744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979587"/>
              </p:ext>
            </p:extLst>
          </p:nvPr>
        </p:nvGraphicFramePr>
        <p:xfrm>
          <a:off x="30913" y="1100639"/>
          <a:ext cx="4608512" cy="302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712788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2017 год</a:t>
            </a:r>
          </a:p>
        </p:txBody>
      </p:sp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 rot="-10800000" flipV="1">
            <a:off x="0" y="554400"/>
            <a:ext cx="9144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Благотворительность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2961" y="4094025"/>
            <a:ext cx="36724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«СОЦИУМ» направляет ежегодно на благотворительность в среднем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чистой прибыли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OCIUM-A-RU-A_BLANK_h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5576"/>
            <a:ext cx="1440160" cy="3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510"/>
          </a:xfrm>
        </p:spPr>
        <p:txBody>
          <a:bodyPr>
            <a:normAutofit fontScale="90000"/>
          </a:bodyPr>
          <a:lstStyle/>
          <a:p>
            <a:pPr indent="36195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Итоги работы за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2017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год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-10800000" flipV="1">
            <a:off x="0" y="555526"/>
            <a:ext cx="9144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Медийная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инфраструктура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328" y="3604617"/>
            <a:ext cx="247054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555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 контент-единиц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РАЗМЕЩЕНО НА САЙТЕ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3607027"/>
            <a:ext cx="128913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13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выпусков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ГАЗЕТЫ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flipV="1">
            <a:off x="0" y="3586617"/>
            <a:ext cx="9144000" cy="18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26533" b="13288"/>
          <a:stretch/>
        </p:blipFill>
        <p:spPr bwMode="auto">
          <a:xfrm>
            <a:off x="312361" y="1401466"/>
            <a:ext cx="2100482" cy="1856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699792" y="1401466"/>
            <a:ext cx="2232248" cy="1848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95446"/>
            <a:ext cx="1451302" cy="184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53"/>
          <a:stretch/>
        </p:blipFill>
        <p:spPr bwMode="auto">
          <a:xfrm>
            <a:off x="6957166" y="1332047"/>
            <a:ext cx="1751732" cy="1987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9992" y="3607027"/>
            <a:ext cx="247535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113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одписных агентств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ЖУРНАЛА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0043" y="3604617"/>
            <a:ext cx="216597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50 000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экземпляров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ТИРАЖ ГАЗЕТЫ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24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4823</TotalTime>
  <Words>375</Words>
  <Application>Microsoft Office PowerPoint</Application>
  <PresentationFormat>Экран (16:9)</PresentationFormat>
  <Paragraphs>136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Итоги работы за 2017 год</vt:lpstr>
      <vt:lpstr>Итоги работы за 2017 год</vt:lpstr>
      <vt:lpstr>Итоги работы за 2017 год</vt:lpstr>
      <vt:lpstr>Итоги работы за 2017 год</vt:lpstr>
      <vt:lpstr>Итоги работы за 2017 год</vt:lpstr>
      <vt:lpstr>Итоги работы за 2017 год</vt:lpstr>
      <vt:lpstr>Итоги работы за 2017 год</vt:lpstr>
      <vt:lpstr>Итоги работы за 2017 год</vt:lpstr>
      <vt:lpstr>Итоги работы за 2017 год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Леонов Александр</dc:creator>
  <cp:lastModifiedBy>Рогожина Валерия Эдуардовна</cp:lastModifiedBy>
  <cp:revision>414</cp:revision>
  <cp:lastPrinted>2018-06-08T13:48:27Z</cp:lastPrinted>
  <dcterms:created xsi:type="dcterms:W3CDTF">2016-03-17T09:38:44Z</dcterms:created>
  <dcterms:modified xsi:type="dcterms:W3CDTF">2018-06-09T14:00:12Z</dcterms:modified>
</cp:coreProperties>
</file>