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2" r:id="rId4"/>
    <p:sldId id="281" r:id="rId5"/>
    <p:sldId id="273" r:id="rId6"/>
    <p:sldId id="280" r:id="rId7"/>
    <p:sldId id="275" r:id="rId8"/>
    <p:sldId id="266" r:id="rId9"/>
    <p:sldId id="276" r:id="rId10"/>
    <p:sldId id="279" r:id="rId11"/>
    <p:sldId id="271" r:id="rId12"/>
    <p:sldId id="268" r:id="rId13"/>
    <p:sldId id="277" r:id="rId14"/>
    <p:sldId id="262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9966"/>
    <a:srgbClr val="003300"/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67568" autoAdjust="0"/>
  </p:normalViewPr>
  <p:slideViewPr>
    <p:cSldViewPr>
      <p:cViewPr>
        <p:scale>
          <a:sx n="100" d="100"/>
          <a:sy n="100" d="100"/>
        </p:scale>
        <p:origin x="-29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F999B-35D1-452F-8B02-A7BDFD0CB76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64192-A220-48CB-9AC7-14BFD12D5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Корни закреплённого опорной системой растения находятся в воздухе, орошаемые питательным раствором. Он подается к корням через короткие промежутки времени так, чтобы корни не успевали высохнуть. В то же время листья и ствол растения изолированы от зоны распыления.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Использование аэропоники позволяет создавать полностью автоматические системы выращивания растений, которые значительно проще систем с использованием субстрата.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96A4-EE26-4DF1-82DD-47C84A853C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80BA5-1D44-41C8-B005-C73281326413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43AF-EBC6-44B4-BEB6-892EB5951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47" Type="http://schemas.openxmlformats.org/officeDocument/2006/relationships/image" Target="../media/image3.jpe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46" Type="http://schemas.openxmlformats.org/officeDocument/2006/relationships/image" Target="../media/image96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9" Type="http://schemas.openxmlformats.org/officeDocument/2006/relationships/image" Target="../media/image134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34" Type="http://schemas.openxmlformats.org/officeDocument/2006/relationships/image" Target="../media/image129.png"/><Relationship Id="rId42" Type="http://schemas.openxmlformats.org/officeDocument/2006/relationships/image" Target="../media/image137.png"/><Relationship Id="rId47" Type="http://schemas.openxmlformats.org/officeDocument/2006/relationships/image" Target="../media/image142.png"/><Relationship Id="rId50" Type="http://schemas.openxmlformats.org/officeDocument/2006/relationships/image" Target="../media/image3.jpe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33" Type="http://schemas.openxmlformats.org/officeDocument/2006/relationships/image" Target="../media/image128.png"/><Relationship Id="rId38" Type="http://schemas.openxmlformats.org/officeDocument/2006/relationships/image" Target="../media/image133.png"/><Relationship Id="rId46" Type="http://schemas.openxmlformats.org/officeDocument/2006/relationships/image" Target="../media/image141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24.png"/><Relationship Id="rId41" Type="http://schemas.openxmlformats.org/officeDocument/2006/relationships/image" Target="../media/image1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37" Type="http://schemas.openxmlformats.org/officeDocument/2006/relationships/image" Target="../media/image132.png"/><Relationship Id="rId40" Type="http://schemas.openxmlformats.org/officeDocument/2006/relationships/image" Target="../media/image135.png"/><Relationship Id="rId45" Type="http://schemas.openxmlformats.org/officeDocument/2006/relationships/image" Target="../media/image140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36" Type="http://schemas.openxmlformats.org/officeDocument/2006/relationships/image" Target="../media/image131.png"/><Relationship Id="rId49" Type="http://schemas.openxmlformats.org/officeDocument/2006/relationships/image" Target="../media/image144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31" Type="http://schemas.openxmlformats.org/officeDocument/2006/relationships/image" Target="../media/image126.png"/><Relationship Id="rId44" Type="http://schemas.openxmlformats.org/officeDocument/2006/relationships/image" Target="../media/image139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Relationship Id="rId35" Type="http://schemas.openxmlformats.org/officeDocument/2006/relationships/image" Target="../media/image130.png"/><Relationship Id="rId43" Type="http://schemas.openxmlformats.org/officeDocument/2006/relationships/image" Target="../media/image138.png"/><Relationship Id="rId48" Type="http://schemas.openxmlformats.org/officeDocument/2006/relationships/image" Target="../media/image143.png"/><Relationship Id="rId8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01"/>
            <a:ext cx="10369872" cy="75612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32656"/>
            <a:ext cx="6552728" cy="8640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6552728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УМНЫЙ ФЕРМЕР</a:t>
            </a:r>
            <a:r>
              <a:rPr lang="ru-RU" sz="2800" b="1" i="1" dirty="0">
                <a:solidFill>
                  <a:srgbClr val="008080"/>
                </a:solidFill>
              </a:rPr>
              <a:t/>
            </a:r>
            <a:br>
              <a:rPr lang="ru-RU" sz="2800" b="1" i="1" dirty="0">
                <a:solidFill>
                  <a:srgbClr val="008080"/>
                </a:solidFill>
              </a:rPr>
            </a:br>
            <a:endParaRPr lang="ru-RU" sz="2800" b="1" i="1" dirty="0">
              <a:solidFill>
                <a:srgbClr val="008080"/>
              </a:solidFill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437112"/>
            <a:ext cx="2267744" cy="1510317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443711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«ДОМ + ФАБРИКА РАСТЕНИЙ»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8080"/>
                </a:solidFill>
              </a:rPr>
              <a:t>«ФАБРИКА РАСТЕНИЙ» – ПРИНЦИПИАЛЬНО НОВАЯ ТЕХНОЛОГИЯ КУЛЬТИВИРОВАНИЯ РАСТЕНИЙ АЭРОПОННЫМ СПОСОБОМ БЕЗ ИСПОЛЬЗОВАНИЯ ПОЧВЫ</a:t>
            </a:r>
            <a:endParaRPr lang="ru-RU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95536" y="1556792"/>
            <a:ext cx="8208912" cy="3693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получения биомассы редких и исчезающих видов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растений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растительной биомассы с заданными характеристиками независимо от сезона, климатических и погодных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условий</a:t>
            </a:r>
          </a:p>
          <a:p>
            <a:pPr marL="342900" indent="-342900" algn="just" eaLnBrk="0" hangingPunct="0">
              <a:buFont typeface="Wingdings" pitchFamily="2" charset="2"/>
              <a:buChar char="Ø"/>
            </a:pP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растительного сырья определённого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генотипа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высокие скорости получения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биомассы</a:t>
            </a:r>
          </a:p>
          <a:p>
            <a:pPr marL="342900" indent="-342900" algn="just" eaLnBrk="0" hangingPunct="0">
              <a:buFont typeface="Wingdings" pitchFamily="2" charset="2"/>
              <a:buChar char="Ø"/>
            </a:pP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в биомассе пестицидов, гербицидов, радиоактивных соединений и других </a:t>
            </a:r>
            <a:r>
              <a:rPr lang="ru-RU" alt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поллютантов</a:t>
            </a:r>
            <a:endParaRPr lang="ru-RU" alt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высокое содержание целевого продукта, чем в </a:t>
            </a:r>
            <a:r>
              <a:rPr lang="ru-RU" alt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интактном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растении</a:t>
            </a:r>
          </a:p>
          <a:p>
            <a:pPr marL="342900" indent="-342900" algn="just" eaLnBrk="0" hangingPunct="0"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стандартизации лекарственного сырья</a:t>
            </a: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5373216"/>
            <a:ext cx="1349912" cy="148478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Picture 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29200"/>
            <a:ext cx="1429420" cy="148478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58772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одуванчик лекарственный</a:t>
            </a:r>
            <a:endParaRPr lang="ru-RU" sz="1400" dirty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8772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ирис</a:t>
            </a:r>
          </a:p>
          <a:p>
            <a:pPr algn="r"/>
            <a:r>
              <a:rPr lang="ru-RU" sz="1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забайкальский</a:t>
            </a:r>
            <a:endParaRPr lang="ru-RU" sz="1400" dirty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260648"/>
            <a:ext cx="655272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ПРИВЛЕКАТЕЛЬНОСТЬ ИСПОЛЬЗОВАНИЯ БИОТЕХНОЛОГИЙ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1247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ПРИ  ВЫРАЩИВАНИИ  ЛЕКАРСТВЕННЫХ  РАСТЕНИЙ</a:t>
            </a:r>
            <a:endParaRPr lang="ru-RU" b="1" dirty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 РЕШЕНИЯ:</a:t>
            </a:r>
          </a:p>
          <a:p>
            <a:endParaRPr lang="ru-RU" dirty="0"/>
          </a:p>
        </p:txBody>
      </p:sp>
      <p:sp>
        <p:nvSpPr>
          <p:cNvPr id="25603" name="AutoShape 3" descr="https://apf.mail.ru/cgi-bin/readmsg?id=15312229390000000559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https://apf.mail.ru/cgi-bin/readmsg?id=15312229390000000559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https://apf.mail.ru/cgi-bin/readmsg/IMG-20180406-WA0002.jpg?id=15312229390000000559%3B0%3B2&amp;x-email=m.sorokina20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" descr="C:\Users\Михаил\Downloads\IMG_20181017_114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01008"/>
            <a:ext cx="2232248" cy="1674186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pic>
        <p:nvPicPr>
          <p:cNvPr id="12" name="image19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192" y="1052736"/>
            <a:ext cx="2699792" cy="1580778"/>
          </a:xfrm>
          <a:prstGeom prst="rect">
            <a:avLst/>
          </a:prstGeom>
          <a:ln>
            <a:solidFill>
              <a:srgbClr val="009644"/>
            </a:solidFill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1604030">
            <a:off x="7081213" y="2179548"/>
            <a:ext cx="886232" cy="1613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cs typeface="Arial" pitchFamily="34" charset="0"/>
              </a:rPr>
              <a:t>ЭКОФЕРМА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263691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ЕДИНИЧНЫЙ МОДУЛЬ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70892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МОДУЛЬНЫЕ БЛОКИ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263691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СТАЦИОНАР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07504" y="5301208"/>
            <a:ext cx="3343275" cy="1082675"/>
            <a:chOff x="0" y="0"/>
            <a:chExt cx="5264" cy="1706"/>
          </a:xfrm>
        </p:grpSpPr>
        <p:pic>
          <p:nvPicPr>
            <p:cNvPr id="1025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87" cy="361"/>
            </a:xfrm>
            <a:prstGeom prst="rect">
              <a:avLst/>
            </a:prstGeom>
            <a:noFill/>
          </p:spPr>
        </p:pic>
        <p:pic>
          <p:nvPicPr>
            <p:cNvPr id="10254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" y="337"/>
              <a:ext cx="699" cy="360"/>
            </a:xfrm>
            <a:prstGeom prst="rect">
              <a:avLst/>
            </a:prstGeom>
            <a:noFill/>
          </p:spPr>
        </p:pic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0" y="337"/>
              <a:ext cx="178" cy="360"/>
            </a:xfrm>
            <a:prstGeom prst="rect">
              <a:avLst/>
            </a:prstGeom>
            <a:noFill/>
          </p:spPr>
        </p:pic>
        <p:pic>
          <p:nvPicPr>
            <p:cNvPr id="10252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9" y="337"/>
              <a:ext cx="1221" cy="360"/>
            </a:xfrm>
            <a:prstGeom prst="rect">
              <a:avLst/>
            </a:prstGeom>
            <a:noFill/>
          </p:spPr>
        </p:pic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" y="673"/>
              <a:ext cx="3819" cy="360"/>
            </a:xfrm>
            <a:prstGeom prst="rect">
              <a:avLst/>
            </a:prstGeom>
            <a:noFill/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1" y="1009"/>
              <a:ext cx="3011" cy="360"/>
            </a:xfrm>
            <a:prstGeom prst="rect">
              <a:avLst/>
            </a:prstGeom>
            <a:noFill/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51" y="1009"/>
              <a:ext cx="210" cy="360"/>
            </a:xfrm>
            <a:prstGeom prst="rect">
              <a:avLst/>
            </a:prstGeom>
            <a:noFill/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90" y="1009"/>
              <a:ext cx="1973" cy="360"/>
            </a:xfrm>
            <a:prstGeom prst="rect">
              <a:avLst/>
            </a:prstGeom>
            <a:noFill/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1" y="1345"/>
              <a:ext cx="4525" cy="360"/>
            </a:xfrm>
            <a:prstGeom prst="rect">
              <a:avLst/>
            </a:prstGeom>
            <a:noFill/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0" y="358"/>
              <a:ext cx="119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•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•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•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3419872" y="5301208"/>
            <a:ext cx="2936875" cy="1082675"/>
            <a:chOff x="0" y="0"/>
            <a:chExt cx="4626" cy="1705"/>
          </a:xfrm>
        </p:grpSpPr>
        <p:pic>
          <p:nvPicPr>
            <p:cNvPr id="10265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87" cy="360"/>
            </a:xfrm>
            <a:prstGeom prst="rect">
              <a:avLst/>
            </a:prstGeom>
            <a:noFill/>
          </p:spPr>
        </p:pic>
        <p:pic>
          <p:nvPicPr>
            <p:cNvPr id="10264" name="Picture 2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71" y="336"/>
              <a:ext cx="1854" cy="361"/>
            </a:xfrm>
            <a:prstGeom prst="rect">
              <a:avLst/>
            </a:prstGeom>
            <a:noFill/>
          </p:spPr>
        </p:pic>
        <p:pic>
          <p:nvPicPr>
            <p:cNvPr id="10263" name="Picture 2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01" y="336"/>
              <a:ext cx="1385" cy="361"/>
            </a:xfrm>
            <a:prstGeom prst="rect">
              <a:avLst/>
            </a:prstGeom>
            <a:noFill/>
          </p:spPr>
        </p:pic>
        <p:pic>
          <p:nvPicPr>
            <p:cNvPr id="10262" name="Picture 2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1" y="672"/>
              <a:ext cx="3323" cy="360"/>
            </a:xfrm>
            <a:prstGeom prst="rect">
              <a:avLst/>
            </a:prstGeom>
            <a:noFill/>
          </p:spPr>
        </p:pic>
        <p:pic>
          <p:nvPicPr>
            <p:cNvPr id="10261" name="Picture 2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71" y="1008"/>
              <a:ext cx="4354" cy="360"/>
            </a:xfrm>
            <a:prstGeom prst="rect">
              <a:avLst/>
            </a:prstGeom>
            <a:noFill/>
          </p:spPr>
        </p:pic>
        <p:pic>
          <p:nvPicPr>
            <p:cNvPr id="10260" name="Picture 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1" y="1344"/>
              <a:ext cx="1178" cy="360"/>
            </a:xfrm>
            <a:prstGeom prst="rect">
              <a:avLst/>
            </a:prstGeom>
            <a:noFill/>
          </p:spPr>
        </p:pic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0" y="357"/>
              <a:ext cx="119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•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•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•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6660232" y="5301208"/>
            <a:ext cx="2282825" cy="1295400"/>
            <a:chOff x="0" y="0"/>
            <a:chExt cx="3595" cy="2041"/>
          </a:xfrm>
        </p:grpSpPr>
        <p:pic>
          <p:nvPicPr>
            <p:cNvPr id="10275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87" cy="360"/>
            </a:xfrm>
            <a:prstGeom prst="rect">
              <a:avLst/>
            </a:prstGeom>
            <a:noFill/>
          </p:spPr>
        </p:pic>
        <p:pic>
          <p:nvPicPr>
            <p:cNvPr id="10274" name="Picture 3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71" y="336"/>
              <a:ext cx="1326" cy="360"/>
            </a:xfrm>
            <a:prstGeom prst="rect">
              <a:avLst/>
            </a:prstGeom>
            <a:noFill/>
          </p:spPr>
        </p:pic>
        <p:pic>
          <p:nvPicPr>
            <p:cNvPr id="10273" name="Picture 3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71" y="671"/>
              <a:ext cx="1355" cy="361"/>
            </a:xfrm>
            <a:prstGeom prst="rect">
              <a:avLst/>
            </a:prstGeom>
            <a:noFill/>
          </p:spPr>
        </p:pic>
        <p:pic>
          <p:nvPicPr>
            <p:cNvPr id="10272" name="Picture 3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71" y="1008"/>
              <a:ext cx="2145" cy="360"/>
            </a:xfrm>
            <a:prstGeom prst="rect">
              <a:avLst/>
            </a:prstGeom>
            <a:noFill/>
          </p:spPr>
        </p:pic>
        <p:pic>
          <p:nvPicPr>
            <p:cNvPr id="10271" name="Picture 3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71" y="1344"/>
              <a:ext cx="2319" cy="360"/>
            </a:xfrm>
            <a:prstGeom prst="rect">
              <a:avLst/>
            </a:prstGeom>
            <a:noFill/>
          </p:spPr>
        </p:pic>
        <p:pic>
          <p:nvPicPr>
            <p:cNvPr id="10270" name="Picture 3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71" y="1680"/>
              <a:ext cx="3323" cy="360"/>
            </a:xfrm>
            <a:prstGeom prst="rect">
              <a:avLst/>
            </a:prstGeom>
            <a:noFill/>
          </p:spPr>
        </p:pic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0" y="357"/>
              <a:ext cx="119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•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•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•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•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339966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•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0" name="image22.jpe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168" y="3501009"/>
            <a:ext cx="2919941" cy="1656184"/>
          </a:xfrm>
          <a:prstGeom prst="rect">
            <a:avLst/>
          </a:prstGeom>
          <a:noFill/>
          <a:ln w="9525">
            <a:solidFill>
              <a:srgbClr val="009644"/>
            </a:solidFill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71800" y="3501008"/>
            <a:ext cx="3125461" cy="1675660"/>
          </a:xfrm>
          <a:prstGeom prst="rect">
            <a:avLst/>
          </a:prstGeom>
          <a:noFill/>
          <a:ln w="9525">
            <a:solidFill>
              <a:srgbClr val="009644"/>
            </a:solidFill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03848" y="1052736"/>
            <a:ext cx="2808312" cy="1626955"/>
          </a:xfrm>
          <a:prstGeom prst="rect">
            <a:avLst/>
          </a:prstGeom>
          <a:noFill/>
          <a:ln w="9525">
            <a:solidFill>
              <a:srgbClr val="009644"/>
            </a:solidFill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7504" y="1052736"/>
            <a:ext cx="2771800" cy="1584176"/>
          </a:xfrm>
          <a:prstGeom prst="rect">
            <a:avLst/>
          </a:prstGeom>
          <a:noFill/>
          <a:ln w="9525">
            <a:solidFill>
              <a:srgbClr val="009644"/>
            </a:solidFill>
            <a:miter lim="800000"/>
            <a:headEnd/>
            <a:tailEnd/>
          </a:ln>
        </p:spPr>
      </p:pic>
      <p:pic>
        <p:nvPicPr>
          <p:cNvPr id="4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47" name="Прямоугольник 46"/>
          <p:cNvSpPr/>
          <p:nvPr/>
        </p:nvSpPr>
        <p:spPr>
          <a:xfrm>
            <a:off x="179512" y="260648"/>
            <a:ext cx="72008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ВАРИАНТЫ КОНСТРУКТИВНЫХ РЕШЕНИЙ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Yana.Titova\Downloads\IMG-20180406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56992"/>
            <a:ext cx="2766484" cy="334437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7651" name="Picture 3" descr="C:\Users\Yana.Titova\Downloads\IMG-20180405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880320" cy="384042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0" y="743798"/>
            <a:ext cx="4392488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Урожайность зелени (укроп, петрушка, салаты, базилик,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кинза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др.) с 1м²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6-8 кг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Продолжительность вегетации, в зависимости от культуры и сорта,  –  30-90 дней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288340"/>
            <a:ext cx="410445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Вертикальное выращивание растений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Рациональное использование рабочей площади</a:t>
            </a: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выхода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готовой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132856"/>
            <a:ext cx="2540217" cy="309634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79512" y="260648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«ФАБРИКА РАСТЕНИЙ» В КОНТЕЙНЕРЕ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9807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ТЕКУЩАЯ РАЗРАБОТКА</a:t>
            </a:r>
            <a:endParaRPr lang="ru-RU" b="1" dirty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5008" y="0"/>
            <a:ext cx="8928992" cy="5616624"/>
            <a:chOff x="144" y="0"/>
            <a:chExt cx="18514" cy="938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0"/>
              <a:ext cx="192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0"/>
              <a:ext cx="3302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0" y="0"/>
              <a:ext cx="5299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2" y="6280"/>
              <a:ext cx="2362" cy="3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69" y="8845"/>
              <a:ext cx="118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18" y="8845"/>
              <a:ext cx="5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51" y="3540"/>
              <a:ext cx="2583" cy="3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61" y="6237"/>
              <a:ext cx="106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36" y="52"/>
              <a:ext cx="3696" cy="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33" y="3567"/>
              <a:ext cx="172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653" y="7056"/>
              <a:ext cx="1498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883" y="8904"/>
              <a:ext cx="126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739" y="3273"/>
              <a:ext cx="2856" cy="3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1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982" y="6233"/>
              <a:ext cx="75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924" y="6607"/>
              <a:ext cx="2261" cy="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1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247" y="8936"/>
              <a:ext cx="8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1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010" y="8936"/>
              <a:ext cx="87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1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2640" y="3592"/>
              <a:ext cx="2808" cy="3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2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3749" y="6188"/>
              <a:ext cx="839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2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1678" y="1200"/>
              <a:ext cx="2592" cy="2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2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2653" y="3567"/>
              <a:ext cx="102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23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5019" y="1156"/>
              <a:ext cx="3639" cy="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Picture 24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6289" y="3612"/>
              <a:ext cx="12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2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5619" y="3945"/>
              <a:ext cx="2799" cy="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4" name="Picture 26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6514" y="6178"/>
              <a:ext cx="78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Picture 27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8302" y="3582"/>
              <a:ext cx="221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6" name="Picture 28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591" y="1296"/>
              <a:ext cx="3471" cy="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" name="image304.png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71600" y="5589240"/>
            <a:ext cx="1400175" cy="828675"/>
          </a:xfrm>
          <a:prstGeom prst="rect">
            <a:avLst/>
          </a:prstGeom>
        </p:spPr>
      </p:pic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7678" name="Group 30"/>
          <p:cNvGrpSpPr>
            <a:grpSpLocks/>
          </p:cNvGrpSpPr>
          <p:nvPr/>
        </p:nvGrpSpPr>
        <p:grpSpPr bwMode="auto">
          <a:xfrm>
            <a:off x="1043608" y="6415087"/>
            <a:ext cx="1312863" cy="442913"/>
            <a:chOff x="0" y="0"/>
            <a:chExt cx="2067" cy="697"/>
          </a:xfrm>
        </p:grpSpPr>
        <p:pic>
          <p:nvPicPr>
            <p:cNvPr id="27680" name="Picture 3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0"/>
              <a:ext cx="2051" cy="360"/>
            </a:xfrm>
            <a:prstGeom prst="rect">
              <a:avLst/>
            </a:prstGeom>
            <a:noFill/>
          </p:spPr>
        </p:pic>
        <p:pic>
          <p:nvPicPr>
            <p:cNvPr id="27679" name="Picture 31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36"/>
              <a:ext cx="2067" cy="361"/>
            </a:xfrm>
            <a:prstGeom prst="rect">
              <a:avLst/>
            </a:prstGeom>
            <a:noFill/>
          </p:spPr>
        </p:pic>
      </p:grpSp>
      <p:pic>
        <p:nvPicPr>
          <p:cNvPr id="67" name="image305.png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300192" y="5589240"/>
            <a:ext cx="1514475" cy="790575"/>
          </a:xfrm>
          <a:prstGeom prst="rect">
            <a:avLst/>
          </a:prstGeom>
        </p:spPr>
      </p:pic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7682" name="Group 34"/>
          <p:cNvGrpSpPr>
            <a:grpSpLocks/>
          </p:cNvGrpSpPr>
          <p:nvPr/>
        </p:nvGrpSpPr>
        <p:grpSpPr bwMode="auto">
          <a:xfrm>
            <a:off x="6516216" y="6485790"/>
            <a:ext cx="1241425" cy="372210"/>
            <a:chOff x="0" y="1136"/>
            <a:chExt cx="1955" cy="587"/>
          </a:xfrm>
        </p:grpSpPr>
        <p:pic>
          <p:nvPicPr>
            <p:cNvPr id="27684" name="Picture 36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0" y="1136"/>
              <a:ext cx="1955" cy="360"/>
            </a:xfrm>
            <a:prstGeom prst="rect">
              <a:avLst/>
            </a:prstGeom>
            <a:noFill/>
          </p:spPr>
        </p:pic>
        <p:pic>
          <p:nvPicPr>
            <p:cNvPr id="27683" name="Picture 35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40" y="1363"/>
              <a:ext cx="1173" cy="360"/>
            </a:xfrm>
            <a:prstGeom prst="rect">
              <a:avLst/>
            </a:prstGeom>
            <a:noFill/>
          </p:spPr>
        </p:pic>
      </p:grp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179512" y="620688"/>
            <a:ext cx="1558925" cy="3194050"/>
            <a:chOff x="722" y="1548"/>
            <a:chExt cx="2456" cy="5030"/>
          </a:xfrm>
        </p:grpSpPr>
        <p:pic>
          <p:nvPicPr>
            <p:cNvPr id="27687" name="Picture 39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722" y="3945"/>
              <a:ext cx="2456" cy="2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8" name="Picture 40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360" y="6217"/>
              <a:ext cx="1297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9" name="Picture 41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732" y="1548"/>
              <a:ext cx="2129" cy="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0" name="Picture 42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89" y="3612"/>
              <a:ext cx="97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" name="image301.png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763688" y="2636912"/>
            <a:ext cx="1571625" cy="923925"/>
          </a:xfrm>
          <a:prstGeom prst="rect">
            <a:avLst/>
          </a:prstGeom>
        </p:spPr>
      </p:pic>
      <p:grpSp>
        <p:nvGrpSpPr>
          <p:cNvPr id="27691" name="Group 43"/>
          <p:cNvGrpSpPr>
            <a:grpSpLocks/>
          </p:cNvGrpSpPr>
          <p:nvPr/>
        </p:nvGrpSpPr>
        <p:grpSpPr bwMode="auto">
          <a:xfrm>
            <a:off x="1763688" y="3645024"/>
            <a:ext cx="1766887" cy="2025650"/>
            <a:chOff x="3718" y="6209"/>
            <a:chExt cx="2782" cy="3192"/>
          </a:xfrm>
        </p:grpSpPr>
        <p:pic>
          <p:nvPicPr>
            <p:cNvPr id="27692" name="Picture 44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3717" y="6619"/>
              <a:ext cx="2782" cy="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3" name="Picture 45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4600" y="8879"/>
              <a:ext cx="107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4" name="Picture 46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4491" y="6208"/>
              <a:ext cx="84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95" name="Group 47"/>
          <p:cNvGrpSpPr>
            <a:grpSpLocks/>
          </p:cNvGrpSpPr>
          <p:nvPr/>
        </p:nvGrpSpPr>
        <p:grpSpPr bwMode="auto">
          <a:xfrm>
            <a:off x="179512" y="4221088"/>
            <a:ext cx="1597025" cy="1373188"/>
            <a:chOff x="732" y="7056"/>
            <a:chExt cx="2516" cy="2161"/>
          </a:xfrm>
        </p:grpSpPr>
        <p:pic>
          <p:nvPicPr>
            <p:cNvPr id="27696" name="Picture 48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732" y="7056"/>
              <a:ext cx="2516" cy="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7" name="Picture 49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1451" y="8856"/>
              <a:ext cx="104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5" name="image302.png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596336" y="4005064"/>
            <a:ext cx="1295400" cy="1295400"/>
          </a:xfrm>
          <a:prstGeom prst="rect">
            <a:avLst/>
          </a:prstGeom>
        </p:spPr>
      </p:pic>
      <p:pic>
        <p:nvPicPr>
          <p:cNvPr id="86" name="image303.png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668344" y="5373216"/>
            <a:ext cx="1152525" cy="228600"/>
          </a:xfrm>
          <a:prstGeom prst="rect">
            <a:avLst/>
          </a:prstGeom>
        </p:spPr>
      </p:pic>
      <p:pic>
        <p:nvPicPr>
          <p:cNvPr id="5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3707904" y="60212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  многое          другое…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79512" y="116632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ЧТО МОЖНО ВЫРАЩИВАТЬ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 descr="Картинки по запросу Институт биохимической физики им. Н.М. Эмануэля 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1" name="AutoShape 7" descr="Картинки по запросу Институт биохимической физики им. Н.М. Эмануэля 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179512" y="908720"/>
            <a:ext cx="4236020" cy="1128092"/>
            <a:chOff x="643" y="270"/>
            <a:chExt cx="8804" cy="17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" y="269"/>
              <a:ext cx="483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6" y="269"/>
              <a:ext cx="413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" y="701"/>
              <a:ext cx="2294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4" y="701"/>
              <a:ext cx="557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" y="1134"/>
              <a:ext cx="644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" y="1566"/>
              <a:ext cx="438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0" y="2276872"/>
            <a:ext cx="4932040" cy="1152128"/>
            <a:chOff x="596" y="2326"/>
            <a:chExt cx="8789" cy="1758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7" y="2325"/>
              <a:ext cx="283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4" y="2325"/>
              <a:ext cx="197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83" y="2325"/>
              <a:ext cx="221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00" y="2325"/>
              <a:ext cx="25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24" y="2325"/>
              <a:ext cx="104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796" y="2325"/>
              <a:ext cx="58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97" y="2757"/>
              <a:ext cx="788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97" y="3190"/>
              <a:ext cx="8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97" y="3622"/>
              <a:ext cx="306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96" y="2339"/>
              <a:ext cx="946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39" name="Group 19"/>
          <p:cNvGrpSpPr>
            <a:grpSpLocks/>
          </p:cNvGrpSpPr>
          <p:nvPr/>
        </p:nvGrpSpPr>
        <p:grpSpPr bwMode="auto">
          <a:xfrm>
            <a:off x="0" y="3573016"/>
            <a:ext cx="5076056" cy="1080120"/>
            <a:chOff x="596" y="5977"/>
            <a:chExt cx="9130" cy="1325"/>
          </a:xfrm>
        </p:grpSpPr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297" y="5977"/>
              <a:ext cx="288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010" y="5977"/>
              <a:ext cx="472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97" y="6409"/>
              <a:ext cx="842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2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297" y="6841"/>
              <a:ext cx="318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2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96" y="5991"/>
              <a:ext cx="946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45" name="Group 25"/>
          <p:cNvGrpSpPr>
            <a:grpSpLocks/>
          </p:cNvGrpSpPr>
          <p:nvPr/>
        </p:nvGrpSpPr>
        <p:grpSpPr bwMode="auto">
          <a:xfrm>
            <a:off x="1" y="4869160"/>
            <a:ext cx="5292080" cy="1656184"/>
            <a:chOff x="591" y="-2651"/>
            <a:chExt cx="8836" cy="2622"/>
          </a:xfrm>
        </p:grpSpPr>
        <p:pic>
          <p:nvPicPr>
            <p:cNvPr id="5146" name="Picture 26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297" y="-2651"/>
              <a:ext cx="2666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2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796" y="-2651"/>
              <a:ext cx="443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8" name="Picture 2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297" y="-2219"/>
              <a:ext cx="812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9" name="Picture 2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297" y="-1786"/>
              <a:ext cx="782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0" name="Picture 30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297" y="-1354"/>
              <a:ext cx="812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1" name="Picture 31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297" y="-922"/>
              <a:ext cx="7257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2" name="Picture 32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297" y="-491"/>
              <a:ext cx="6802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3" name="Picture 33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90" y="-2636"/>
              <a:ext cx="947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54" name="Group 34"/>
          <p:cNvGrpSpPr>
            <a:grpSpLocks/>
          </p:cNvGrpSpPr>
          <p:nvPr/>
        </p:nvGrpSpPr>
        <p:grpSpPr bwMode="auto">
          <a:xfrm>
            <a:off x="4932040" y="2204864"/>
            <a:ext cx="4211960" cy="2376264"/>
            <a:chOff x="9883" y="1656"/>
            <a:chExt cx="9317" cy="4385"/>
          </a:xfrm>
        </p:grpSpPr>
        <p:pic>
          <p:nvPicPr>
            <p:cNvPr id="5155" name="Picture 35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9914" y="1656"/>
              <a:ext cx="8864" cy="4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56" name="Picture 36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9883" y="1668"/>
              <a:ext cx="8945" cy="4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57" name="Picture 37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9952" y="1694"/>
              <a:ext cx="8704" cy="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58" name="Picture 38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0141" y="1797"/>
              <a:ext cx="113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59" name="Picture 39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1051" y="1797"/>
              <a:ext cx="643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0" name="Picture 40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0141" y="2229"/>
              <a:ext cx="180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1" name="Picture 41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1763" y="2229"/>
              <a:ext cx="532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2" name="Picture 42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0141" y="3093"/>
              <a:ext cx="262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3" name="Picture 43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12589" y="3093"/>
              <a:ext cx="23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4" name="Picture 44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12704" y="3093"/>
              <a:ext cx="27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5" name="Picture 45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12887" y="3093"/>
              <a:ext cx="74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6" name="Picture 46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13443" y="3093"/>
              <a:ext cx="23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7" name="Picture 47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13559" y="3093"/>
              <a:ext cx="151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8" name="Picture 48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14920" y="3093"/>
              <a:ext cx="797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69" name="Picture 49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10141" y="3525"/>
              <a:ext cx="560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70" name="Picture 50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10141" y="3957"/>
              <a:ext cx="6687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71" name="Picture 51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10141" y="4389"/>
              <a:ext cx="605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72" name="Picture 52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10141" y="4822"/>
              <a:ext cx="8517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73" name="Picture 53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10141" y="5254"/>
              <a:ext cx="545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174" name="Picture 54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15955" y="1795"/>
              <a:ext cx="3245" cy="3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pic>
        <p:nvPicPr>
          <p:cNvPr id="5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62" name="Прямоугольник 61"/>
          <p:cNvSpPr/>
          <p:nvPr/>
        </p:nvSpPr>
        <p:spPr>
          <a:xfrm>
            <a:off x="179512" y="260648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ОРГАНИЧЕСКИЕ СТАНДАРТЫ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МГТУ им. Баумана Н.М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032448" cy="269027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7984" y="836712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МГТУ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им. Баумана Н.М. – координатор программы «Арктика 2020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22108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НПЦ завода «Красное Знамя»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проектирование  и изготовление оборудования внутри  АЭРОПОННОЙ УСТАНОВКИ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148064" y="5084603"/>
            <a:ext cx="3816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Институт биохимической физики им. Н.М.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Эмануэля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 совместно с ООО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Эконорм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осуществление научного сопровождения проекта, участие в испытаниях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ЭРОПОННОЙ УСТАНОВКИ, подготовка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 и обучение специалистов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AutoShape 5" descr="Картинки по запросу Институт биохимической физики им. Н.М. Эмануэля 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1" name="AutoShape 7" descr="Картинки по запросу Институт биохимической физики им. Н.М. Эмануэля 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3" name="Picture 9" descr="Картинки по запросу Институт биохимической физики им. Н.М. Эмануэля Р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536504" cy="260565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87624" y="5661248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«Первая национальная группа» (С.-Петербург) – изготовление модульных блоков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260648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ПАРТНЕРЫ  ПРОЕКТА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c.pics.livejournal.com/konin_ss/33197498/625295/62529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80728"/>
            <a:ext cx="5632512" cy="45667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024336" cy="4770537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ЛЮДИ – ГЛАВНЫЕ НА ЗЕМЛЕ</a:t>
            </a:r>
          </a:p>
          <a:p>
            <a:pPr fontAlgn="base"/>
            <a:r>
              <a:rPr lang="ru-RU" sz="1400" dirty="0" smtClean="0"/>
              <a:t> 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Привлечь людей в фермерские хозяйства</a:t>
            </a:r>
          </a:p>
          <a:p>
            <a:pPr fontAlgn="base"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им благоприятные условия и инфраструктуру</a:t>
            </a:r>
          </a:p>
          <a:p>
            <a:pPr fontAlgn="base"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Объединить по интересам, по образу мышления и жизни </a:t>
            </a:r>
          </a:p>
          <a:p>
            <a:pPr fontAlgn="base"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По-иному организовать уклад: фермерские поселения, поселения родовых поместий</a:t>
            </a: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34678"/>
            <a:ext cx="3275856" cy="2023322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ЭКОПОСЕЛЕНИЯ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9"/>
            <a:ext cx="6768752" cy="3908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 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ЭТО:</a:t>
            </a: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СОЗДАНИЕ РАБОЧИХ МЕСТ</a:t>
            </a:r>
          </a:p>
          <a:p>
            <a:pPr fontAlgn="base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единой фермерской системы «Дом + Фабрика растений» – отличный способ мотивирования людей. </a:t>
            </a:r>
          </a:p>
          <a:p>
            <a:pPr fontAlgn="base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Подобная система создаст рабочие места, что принципиально важно. </a:t>
            </a:r>
          </a:p>
          <a:p>
            <a:pPr fontAlgn="base">
              <a:buFont typeface="Wingdings" pitchFamily="2" charset="2"/>
              <a:buChar char="Ø"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обеспечивает гарантированный доход.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Picture 1" descr="C:\Users\Михаил\Downloads\IMG_20181017_114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2651787" cy="198884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67687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СИСТЕМА «ДОМ + ФАБРИКА РАСТЕНИЙ»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93096"/>
            <a:ext cx="4320480" cy="24113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pic>
        <p:nvPicPr>
          <p:cNvPr id="13316" name="Picture 4" descr="ÐÐ°ÑÑÐ¸Ð½ÐºÐ¸ Ð¿Ð¾ Ð·Ð°Ð¿ÑÐ¾ÑÑ ÑÐ¾Ð·Ð´Ð°Ð½Ð¸Ðµ ÑÐ°Ð±Ð¾ÑÐ¸Ñ Ð¼ÐµÑÑ Ð½Ð° ÑÐµÐ»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736304" cy="17181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331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8971" y="3549814"/>
            <a:ext cx="3227525" cy="14652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Ð²ÐµÑÑÐ¸ÐºÐ°Ð»ÑÐ½ÑÐ¹ ÑÐµÑÐ¼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840837"/>
            <a:ext cx="4067944" cy="2017163"/>
          </a:xfrm>
          <a:prstGeom prst="rect">
            <a:avLst/>
          </a:prstGeom>
          <a:noFill/>
          <a:ln w="57150">
            <a:solidFill>
              <a:srgbClr val="009644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260649"/>
            <a:ext cx="828092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 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ЭТО:</a:t>
            </a: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ЭКОТУРИЗМ</a:t>
            </a:r>
          </a:p>
          <a:p>
            <a:pPr fontAlgn="base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Людям стало небезразлично, чем они питаются. 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Многим интересно посмотреть, как выращивается экологическая продукция.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технологии выращивания с/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  ПЛЮС  демонстрация преимуществ поселений РАВНО экономическая и туристическая привлекательность территории.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0648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СИСТЕМА «ДОМ + ФАБРИКА РАСТЕНИЙ»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6048672" cy="2520280"/>
          </a:xfrm>
          <a:prstGeom prst="rect">
            <a:avLst/>
          </a:prstGeom>
          <a:noFill/>
          <a:ln w="57150">
            <a:solidFill>
              <a:srgbClr val="009644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964488" cy="67403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 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ЭТО: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СБЫТ И ЛОГИСТИКА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нескольких фермерских систем «Дом + Фабрика растений» позволят выращивать рядом с фермерскими домами зеленные культуры, лекарственные травы, семенной картофель.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Совместный сбыт и возможность планирования объемов производства и видов выращиваемых культур.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семейных пар за счет формата «жилье + работа».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расходов на доставку продукции к покупателю за счет совместной логистики.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Уменьшение стоимости продукции.</a:t>
            </a: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НАДЕЖНОСТЬ И АССОРТИМЕНТ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Любому фермеру для стабильного дохода необходимо самому быть стабильным, системным и надежным поставщиком. Для магазинов  надежность поставщика – это главная  проблема фермеров.  Кроме того, следует  предоставлять более-менее широкий ассортимент.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Фермерская система «Дом + Фабрика растений» позволяет отладить ритм поставки и обеспечить ассортимент требуемой продукции, что гарантирует стабильный сбыт. </a:t>
            </a: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СИСТЕМА «ДОМ + ФАБРИКА РАСТЕНИЙ»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6048672" cy="1700807"/>
          </a:xfrm>
          <a:prstGeom prst="rect">
            <a:avLst/>
          </a:prstGeom>
          <a:noFill/>
          <a:ln w="28575">
            <a:solidFill>
              <a:srgbClr val="009644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157192"/>
            <a:ext cx="2763888" cy="1700808"/>
          </a:xfrm>
          <a:prstGeom prst="rect">
            <a:avLst/>
          </a:prstGeom>
          <a:noFill/>
          <a:ln w="28575">
            <a:solidFill>
              <a:srgbClr val="00964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5400600" cy="50167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 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ЭТО: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2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ВОЗМОЖНОСТЬ АВТОНОМНОГО ЭЛЕКТРОПИТАНИЯ</a:t>
            </a:r>
          </a:p>
          <a:p>
            <a:pPr fontAlgn="base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поддержания нужной для растений 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температуры планируется использовать </a:t>
            </a:r>
          </a:p>
          <a:p>
            <a:pPr fontAlgn="base"/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МЭКи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многофункциональные 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энергетические комплексы 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(солнечные, ветровые электростанции и </a:t>
            </a:r>
          </a:p>
          <a:p>
            <a:pPr fontAlgn="base"/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Дизель-генераторы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4932040" cy="360179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529150" cy="292002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СИСТЕМА «ДОМ + ФАБРИКА РАСТЕНИЙ»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0804"/>
            <a:ext cx="882047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 </a:t>
            </a:r>
          </a:p>
          <a:p>
            <a:pPr fontAlgn="base"/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ЭТО: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РЕНТАБЕЛЬНЫЙ ФЕРМЕРСКИЙ БИЗНЕС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Базовые сезонные и редкие экзотические продукты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Стабильным спросом пользуются салатные овощи и зелень:  разные сорта салатов, базилик, шпинат.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большей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маржинальности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лучше выращивать более редкие, дорогие, даже экзотические виды  культур:   спаржу,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рукколу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горький перец и другие редкие культуры. 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Выращивание семенного картофеля – отдельный вид высоко маржинального бизнеса.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Выращивание лекарственных трав – отдельная ниша для бизнеса.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Гарантированный спрос, превышающий предложение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Органические  и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эко-продукты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пользуются  спросом, который  в несколько раз превышают предложение.  </a:t>
            </a: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 во всех регионах страны есть  специализированные магазины,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интернет-магазины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доставка продуктов, оздоровительные комплексы, рестораны, которые продают органические  продукты и постоянно находятся в поиске стабильного поставщика.  </a:t>
            </a: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Прибыль и рентабельность с годами только растет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Плодородности почвы из-за использования удобрений постоянно понижается, вследствие чего падает урожайность.  Используемые аэропонно-фитотронные технологии позволяют получать больше урожая без применения почвы.  Поэтому с годами растет  рентабельность и увеличивается прибыль.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СИСТЕМА «ДОМ + ФАБРИКА РАСТЕНИЙ»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 descr="https://apf.mail.ru/cgi-bin/readmsg?id=15312229390000000559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https://apf.mail.ru/cgi-bin/readmsg?id=15312229390000000559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https://apf.mail.ru/cgi-bin/readmsg/IMG-20180406-WA0002.jpg?id=15312229390000000559%3B0%3B2&amp;x-email=m.sorokina20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Yana.Titova\Downloads\IMG-20180406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1512168" cy="182804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179512" y="692696"/>
            <a:ext cx="2232248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ТЕХНОЛОГИЯ: аэропоника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55776" y="620688"/>
            <a:ext cx="3600400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выращивание лекарственных трав и овощей  в контейнере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72200" y="692696"/>
            <a:ext cx="262778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КОНСТРУКЦИЯ: модульные блоки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75656" y="3717032"/>
            <a:ext cx="597666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ЕДИНЫЙ  БЛОК  ДЛЯ ПРОЖИВАНИЯ  И  РАБОТЫ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" name="Picture 4" descr="P1130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2400266" cy="1800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89" name="Picture 1" descr="C:\Users\Михаил\Downloads\IMG_20181017_114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54814"/>
            <a:ext cx="2579779" cy="193483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725144"/>
            <a:ext cx="4464496" cy="2007501"/>
          </a:xfrm>
          <a:prstGeom prst="rect">
            <a:avLst/>
          </a:prstGeom>
          <a:solidFill>
            <a:srgbClr val="FFC000"/>
          </a:solidFill>
          <a:ln w="57150">
            <a:solidFill>
              <a:srgbClr val="009644"/>
            </a:solidFill>
            <a:miter lim="800000"/>
            <a:headEnd/>
            <a:tailEnd/>
          </a:ln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79512" y="116632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«ДОМ + ФАБРИКА РАСТЕНИЙ»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48680"/>
            <a:ext cx="8460432" cy="2831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Аэропоника – это высокотехнологичный способ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безсубстратного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культивирования растений на специально подобранных питательных растворах. Благодаря передовым научным разработкам аэропоника сегодня становится важным агротехническим средством, позволяющим повысить продуктивность растений, улучшить качество выращиваемой экологически чистой продукции с/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принцип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аэропонного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выращивания растений – это аэрозольное распыление в закрытых или полузакрытых средах питательного, богатого минеральными веществами, водного раствора.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фото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3128347" cy="175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024336" cy="198367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Picture 2" descr="фото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852936"/>
            <a:ext cx="3096344" cy="210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875584" cy="220486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0"/>
            <a:ext cx="971600" cy="647085"/>
          </a:xfrm>
          <a:prstGeom prst="rect">
            <a:avLst/>
          </a:prstGeom>
          <a:noFill/>
          <a:ln>
            <a:solidFill>
              <a:srgbClr val="009644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65527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2400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453</Words>
  <Application>Microsoft Office PowerPoint</Application>
  <PresentationFormat>Экран (4:3)</PresentationFormat>
  <Paragraphs>165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УМНЫЙ ФЕРМЕР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Yana.Titova</dc:creator>
  <cp:lastModifiedBy>Михаил</cp:lastModifiedBy>
  <cp:revision>91</cp:revision>
  <dcterms:created xsi:type="dcterms:W3CDTF">2018-07-10T07:52:37Z</dcterms:created>
  <dcterms:modified xsi:type="dcterms:W3CDTF">2018-11-09T14:06:37Z</dcterms:modified>
</cp:coreProperties>
</file>