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312" r:id="rId3"/>
    <p:sldId id="313" r:id="rId4"/>
    <p:sldId id="281" r:id="rId5"/>
    <p:sldId id="314" r:id="rId6"/>
    <p:sldId id="297" r:id="rId7"/>
    <p:sldId id="336" r:id="rId8"/>
    <p:sldId id="323" r:id="rId9"/>
    <p:sldId id="337" r:id="rId10"/>
    <p:sldId id="338" r:id="rId11"/>
    <p:sldId id="339" r:id="rId12"/>
    <p:sldId id="340" r:id="rId13"/>
    <p:sldId id="322" r:id="rId14"/>
    <p:sldId id="317" r:id="rId15"/>
    <p:sldId id="316" r:id="rId16"/>
    <p:sldId id="303" r:id="rId17"/>
    <p:sldId id="319" r:id="rId18"/>
    <p:sldId id="320" r:id="rId19"/>
    <p:sldId id="321" r:id="rId20"/>
    <p:sldId id="307" r:id="rId2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1F497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3" autoAdjust="0"/>
    <p:restoredTop sz="96433" autoAdjust="0"/>
  </p:normalViewPr>
  <p:slideViewPr>
    <p:cSldViewPr>
      <p:cViewPr varScale="1">
        <p:scale>
          <a:sx n="143" d="100"/>
          <a:sy n="143" d="100"/>
        </p:scale>
        <p:origin x="22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ocium-a.net\fs01\DiskX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0-st-fs-01\&#1044;&#1080;&#1089;&#1082;%20&#1061;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0;&#1086;&#1087;&#1080;&#1103;%20&#1044;&#1083;&#1103;%20&#1076;&#1086;&#1082;&#1083;&#1072;&#1076;&#1072;%20&#1044;&#1072;&#1085;&#1100;&#1082;&#1086;%20(2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ocium-a.net\fs01\DiskX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p\DiskR\&#1051;&#1080;&#1095;&#1085;&#1099;&#1077;%20&#1087;&#1072;&#1087;&#1082;&#1080;\&#1050;&#1086;&#1087;&#1099;&#1083;&#1086;&#1074;%20&#1050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48;&#1089;&#1093;&#1086;&#1076;&#1085;&#1099;&#1077;%20&#1076;&#1072;&#1085;&#1085;&#1099;&#1077;\&#1050;&#1086;&#1087;&#1080;&#1103;%20&#1044;&#1083;&#1103;%20&#1076;&#1086;&#1082;&#1083;&#1072;&#1076;&#1072;%20&#1044;&#1072;&#1085;&#1100;&#1082;&#1086;%20(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ocium-a.net\fs01\DiskX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cium-a.net\fs01\DiskX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7;&#1083;&#1072;&#1081;&#1076;&#1099;\&#1058;&#1072;&#1073;&#1083;&#1080;&#1094;&#1099;%20&#1080;%20&#1075;&#1088;&#1072;&#1092;&#1080;&#1082;&#1080;%20&#1076;&#1083;&#1103;%20&#1087;&#1088;&#1077;&#1079;&#1077;&#1085;&#1090;&#1072;&#1094;&#1080;&#1080;%202019%2018.06.2019%20-%20&#1074;&#1077;&#1088;&#1089;&#1080;&#1103;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0-st-fs-01\&#1044;&#1080;&#1089;&#1082;%20&#1061;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0-st-fs-01\&#1044;&#1080;&#1089;&#1082;%20&#1061;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48;&#1089;&#1093;&#1086;&#1076;&#1085;&#1099;&#1077;%20&#1076;&#1072;&#1085;&#1085;&#1099;&#1077;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0-st-fs-01\&#1044;&#1080;&#1089;&#1082;%20&#1061;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48;&#1089;&#1093;&#1086;&#1076;&#1085;&#1099;&#1077;%20&#1076;&#1072;&#1085;&#1085;&#1099;&#1077;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0-st-fs-01\&#1044;&#1080;&#1089;&#1082;%20&#1061;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48;&#1089;&#1093;&#1086;&#1076;&#1085;&#1099;&#1077;%20&#1076;&#1072;&#1085;&#1085;&#1099;&#1077;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ocium-a.net\fs01\DiskX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8;&#1072;&#1073;&#1083;&#1080;&#1094;&#1099;%20&#1080;%20&#1075;&#1088;&#1072;&#1092;&#1080;&#1082;&#1080;%20&#1076;&#1083;&#1103;%20&#1087;&#1088;&#1077;&#1079;&#1077;&#1085;&#1090;&#1072;&#1094;&#1080;&#1080;%202019%2016.05.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cium-a.net\fs01\DiskX\&#1051;&#1080;&#1095;&#1085;&#1099;&#1077;%20&#1087;&#1072;&#1087;&#1082;&#1080;\&#1050;&#1086;&#1087;&#1099;&#1083;&#1086;&#1074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2019\&#1057;&#1083;&#1072;&#1081;&#1076;&#1099;\&#1058;&#1072;&#1073;&#1083;&#1080;&#1094;&#1099;%20&#1080;%20&#1075;&#1088;&#1072;&#1092;&#1080;&#1082;&#1080;%20&#1076;&#1083;&#1103;%20&#1087;&#1088;&#1077;&#1079;&#1077;&#1085;&#1090;&#1072;&#1094;&#1080;&#1080;%202019%2018.06.2019%20-%20&#1074;&#1077;&#1088;&#1089;&#1080;&#1103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Динамика активов 2014-2018 гг.</a:t>
            </a:r>
          </a:p>
        </c:rich>
      </c:tx>
      <c:layout>
        <c:manualLayout>
          <c:xMode val="edge"/>
          <c:yMode val="edge"/>
          <c:x val="0.297681695011255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106976614526478"/>
          <c:y val="0.12084469048775677"/>
          <c:w val="0.85680301804453063"/>
          <c:h val="0.79038374880072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'[Таблицы и графики для презентации 2019 16.05.2018.xlsx]Активы (н)'!$A$50</c:f>
              <c:strCache>
                <c:ptCount val="1"/>
                <c:pt idx="0">
                  <c:v>Итого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478353342334164E-2"/>
                  <c:y val="-1.598977035258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195098370283825E-4"/>
                  <c:y val="-4.757970130608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130710548140396E-3"/>
                  <c:y val="-3.23223559213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900038203897305E-3"/>
                  <c:y val="-3.2644229936455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113894307095424E-4"/>
                  <c:y val="-3.8015388925249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4557306359108312E-4"/>
                  <c:y val="-4.919638566796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215491189952095E-3"/>
                  <c:y val="-3.354299022816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'[Таблицы и графики для презентации 2019 16.05.2018.xlsx]Активы (н)'!$E$49:$I$49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16.05.2018.xlsx]Активы (н)'!$E$50:$I$50</c:f>
              <c:numCache>
                <c:formatCode>#,##0;\(#,##0\);"-";_(@_)</c:formatCode>
                <c:ptCount val="5"/>
                <c:pt idx="0">
                  <c:v>17908522.800000001</c:v>
                </c:pt>
                <c:pt idx="1">
                  <c:v>18113700</c:v>
                </c:pt>
                <c:pt idx="2">
                  <c:v>20731349.098390002</c:v>
                </c:pt>
                <c:pt idx="3">
                  <c:v>23042336.24261</c:v>
                </c:pt>
                <c:pt idx="4">
                  <c:v>26340609.141679998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0510824"/>
        <c:axId val="130511216"/>
      </c:barChart>
      <c:catAx>
        <c:axId val="130510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11216"/>
        <c:crosses val="autoZero"/>
        <c:auto val="1"/>
        <c:lblAlgn val="ctr"/>
        <c:lblOffset val="100"/>
        <c:noMultiLvlLbl val="0"/>
      </c:catAx>
      <c:valAx>
        <c:axId val="130511216"/>
        <c:scaling>
          <c:orientation val="minMax"/>
          <c:min val="7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1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персонала в 2018 году</a:t>
            </a:r>
          </a:p>
        </c:rich>
      </c:tx>
      <c:layout>
        <c:manualLayout>
          <c:xMode val="edge"/>
          <c:yMode val="edge"/>
          <c:x val="0.12416223246539919"/>
          <c:y val="2.38628570201492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905451154204926E-2"/>
          <c:y val="0.18122354975120117"/>
          <c:w val="0.70656431459581071"/>
          <c:h val="0.69056676879448697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4674988604073833"/>
                  <c:y val="-3.8836716883335093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Руководящий </a:t>
                    </a:r>
                  </a:p>
                  <a:p>
                    <a:r>
                      <a:rPr lang="ru-RU" b="0" dirty="0" smtClean="0"/>
                      <a:t>состав</a:t>
                    </a:r>
                    <a:r>
                      <a:rPr lang="ru-RU" b="0" dirty="0"/>
                      <a:t>
12%</a:t>
                    </a:r>
                    <a:endParaRPr lang="ru-RU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894710637613315"/>
                  <c:y val="-3.5417149129522508E-3"/>
                </c:manualLayout>
              </c:layout>
              <c:tx>
                <c:rich>
                  <a:bodyPr/>
                  <a:lstStyle/>
                  <a:p>
                    <a:fld id="{99E0FD5E-566D-419F-A98E-791537F14F5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21%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313901079929962"/>
                  <c:y val="9.923213100365722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Рабочие</a:t>
                    </a:r>
                  </a:p>
                  <a:p>
                    <a:r>
                      <a:rPr lang="ru-RU" sz="10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и </a:t>
                    </a:r>
                    <a:r>
                      <a: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служащие</a:t>
                    </a:r>
                    <a:r>
                      <a: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67%</a:t>
                    </a:r>
                    <a:endParaRPr lang="ru-RU" sz="10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Лист1!$I$14:$I$16</c:f>
              <c:strCache>
                <c:ptCount val="3"/>
                <c:pt idx="0">
                  <c:v>Руководящий состав</c:v>
                </c:pt>
                <c:pt idx="1">
                  <c:v>Специалисты</c:v>
                </c:pt>
                <c:pt idx="2">
                  <c:v>Рабочие/служащие</c:v>
                </c:pt>
              </c:strCache>
            </c:strRef>
          </c:cat>
          <c:val>
            <c:numRef>
              <c:f>Лист1!$O$14:$O$16</c:f>
              <c:numCache>
                <c:formatCode>#,##0.00</c:formatCode>
                <c:ptCount val="3"/>
                <c:pt idx="0">
                  <c:v>1023</c:v>
                </c:pt>
                <c:pt idx="1">
                  <c:v>1510</c:v>
                </c:pt>
                <c:pt idx="2">
                  <c:v>5821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чистой прибыли, направляемая на благотворительность, %</a:t>
            </a:r>
          </a:p>
        </c:rich>
      </c:tx>
      <c:layout>
        <c:manualLayout>
          <c:xMode val="edge"/>
          <c:yMode val="edge"/>
          <c:x val="0.13437656989898164"/>
          <c:y val="1.7148061357653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17333019811116"/>
          <c:y val="0.2182306846329741"/>
          <c:w val="0.85274490208782971"/>
          <c:h val="0.6830106594779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'[Таблицы и графики для презентации 2019 16.05.2018.xlsx]ОС и инвестиции (н)'!$A$168</c:f>
              <c:strCache>
                <c:ptCount val="1"/>
                <c:pt idx="0">
                  <c:v>Доля чистой прибыли, направляемая на благотворительность,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061526310286803E-3"/>
                  <c:y val="-1.3494013386322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23577152483456E-3"/>
                  <c:y val="-1.620284878729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114067393064914E-3"/>
                  <c:y val="-2.041530714270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822972565298646E-3"/>
                  <c:y val="-3.1167614198324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694123116471134E-3"/>
                  <c:y val="8.5740306788269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461187971132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'[Таблицы и графики для презентации 2019 16.05.2018.xlsx]ОС и инвестиции (н)'!$E$139:$I$139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16.05.2018.xlsx]ОС и инвестиции (н)'!$E$168:$I$168</c:f>
              <c:numCache>
                <c:formatCode>0%</c:formatCode>
                <c:ptCount val="5"/>
                <c:pt idx="0">
                  <c:v>9.9860713719699568E-2</c:v>
                </c:pt>
                <c:pt idx="1">
                  <c:v>0.22772358607866142</c:v>
                </c:pt>
                <c:pt idx="2">
                  <c:v>0.27869080882984509</c:v>
                </c:pt>
                <c:pt idx="3">
                  <c:v>0.22300460671914463</c:v>
                </c:pt>
                <c:pt idx="4">
                  <c:v>5.8778720524973384E-2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482632"/>
        <c:axId val="178483024"/>
      </c:barChart>
      <c:catAx>
        <c:axId val="17848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483024"/>
        <c:crosses val="autoZero"/>
        <c:auto val="1"/>
        <c:lblAlgn val="ctr"/>
        <c:lblOffset val="100"/>
        <c:noMultiLvlLbl val="0"/>
      </c:catAx>
      <c:valAx>
        <c:axId val="178483024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4826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Ветераны ГК «СОЦИУМ» на 01.06.2019, чел.</a:t>
            </a:r>
            <a:endParaRPr lang="ru-RU" sz="14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'Статусы и ветераны'!$D$24</c:f>
              <c:strCache>
                <c:ptCount val="1"/>
                <c:pt idx="0">
                  <c:v>Более 10 лет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953735"/>
                        </a:solidFill>
                        <a:latin typeface="Arial" pitchFamily="34" charset="0"/>
                        <a:cs typeface="Arial" pitchFamily="34" charset="0"/>
                      </a:rPr>
                      <a:t>3 </a:t>
                    </a:r>
                    <a:r>
                      <a:rPr lang="en-US" sz="1800" b="1" dirty="0" smtClean="0">
                        <a:solidFill>
                          <a:srgbClr val="953735"/>
                        </a:solidFill>
                        <a:latin typeface="Arial" pitchFamily="34" charset="0"/>
                        <a:cs typeface="Arial" pitchFamily="34" charset="0"/>
                      </a:rPr>
                      <a:t>845</a:t>
                    </a:r>
                    <a:endParaRPr lang="en-US" dirty="0">
                      <a:solidFill>
                        <a:srgbClr val="953735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'Статусы и ветераны'!$E$24</c:f>
              <c:numCache>
                <c:formatCode>#,##0</c:formatCode>
                <c:ptCount val="1"/>
                <c:pt idx="0">
                  <c:v>179</c:v>
                </c:pt>
              </c:numCache>
            </c:numRef>
          </c:val>
        </c:ser>
        <c:ser>
          <c:idx val="1"/>
          <c:order val="1"/>
          <c:tx>
            <c:strRef>
              <c:f>'Статусы и ветераны'!$D$25</c:f>
              <c:strCache>
                <c:ptCount val="1"/>
                <c:pt idx="0">
                  <c:v>Более 15 лет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'Статусы и ветераны'!$E$25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2"/>
          <c:order val="2"/>
          <c:tx>
            <c:strRef>
              <c:f>'Статусы и ветераны'!$D$26</c:f>
              <c:strCache>
                <c:ptCount val="1"/>
                <c:pt idx="0">
                  <c:v>Более 20 лет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'Статусы и ветераны'!$E$26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'Статусы и ветераны'!$D$27</c:f>
              <c:strCache>
                <c:ptCount val="1"/>
                <c:pt idx="0">
                  <c:v>Более 25 лет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'Статусы и ветераны'!$E$27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84200"/>
        <c:axId val="178582032"/>
      </c:barChart>
      <c:catAx>
        <c:axId val="178484200"/>
        <c:scaling>
          <c:orientation val="minMax"/>
        </c:scaling>
        <c:delete val="1"/>
        <c:axPos val="b"/>
        <c:majorTickMark val="out"/>
        <c:minorTickMark val="none"/>
        <c:tickLblPos val="nextTo"/>
        <c:crossAx val="178582032"/>
        <c:crosses val="autoZero"/>
        <c:auto val="1"/>
        <c:lblAlgn val="ctr"/>
        <c:lblOffset val="100"/>
        <c:noMultiLvlLbl val="0"/>
      </c:catAx>
      <c:valAx>
        <c:axId val="178582032"/>
        <c:scaling>
          <c:orientation val="minMax"/>
          <c:max val="2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78484200"/>
        <c:crosses val="autoZero"/>
        <c:crossBetween val="between"/>
        <c:majorUnit val="50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rgbClr val="953735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фондотдачи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2014-2018 гг.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494348049196653E-2"/>
          <c:y val="0.16065266871807307"/>
          <c:w val="0.87678669645342877"/>
          <c:h val="0.701465435894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'[Таблицы и графики для презентации 2019 16.05.2018.xlsx]ОС и инвестиции (н)'!$A$63</c:f>
              <c:strCache>
                <c:ptCount val="1"/>
                <c:pt idx="0">
                  <c:v>ГК "СОЦИУМ"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0830210605859244E-4"/>
                  <c:y val="1.117866325001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124060635397034E-4"/>
                  <c:y val="4.253782808559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24800389568944E-3"/>
                  <c:y val="-8.91876922411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121523711229406E-3"/>
                  <c:y val="-3.4367506631981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645636667255031E-3"/>
                  <c:y val="-1.255604677336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1569057526273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'[Таблицы и графики для презентации 2019 16.05.2018.xlsx]ОС и инвестиции (н)'!$E$62:$I$62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16.05.2018.xlsx]ОС и инвестиции (н)'!$E$63:$I$63</c:f>
              <c:numCache>
                <c:formatCode>0.0</c:formatCode>
                <c:ptCount val="5"/>
                <c:pt idx="0">
                  <c:v>3.2595649610716881</c:v>
                </c:pt>
                <c:pt idx="1">
                  <c:v>3.4850807431994313</c:v>
                </c:pt>
                <c:pt idx="2">
                  <c:v>3.8365090468273526</c:v>
                </c:pt>
                <c:pt idx="3">
                  <c:v>3.8619773318371955</c:v>
                </c:pt>
                <c:pt idx="4">
                  <c:v>3.7895166585881408</c:v>
                </c:pt>
              </c:numCache>
            </c:numRef>
          </c:val>
        </c:ser>
        <c:ser>
          <c:idx val="1"/>
          <c:order val="1"/>
          <c:tx>
            <c:strRef>
              <c:f>'[Таблицы и графики для презентации 2019 16.05.2018.xlsx]ОС и инвестиции (н)'!$A$66</c:f>
              <c:strCache>
                <c:ptCount val="1"/>
                <c:pt idx="0">
                  <c:v>Производство и услуги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'[Таблицы и графики для презентации 2019 16.05.2018.xlsx]ОС и инвестиции (н)'!$E$62:$I$62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16.05.2018.xlsx]ОС и инвестиции (н)'!$E$66:$I$66</c:f>
              <c:numCache>
                <c:formatCode>0.0</c:formatCode>
                <c:ptCount val="5"/>
                <c:pt idx="0">
                  <c:v>0.9999375379804597</c:v>
                </c:pt>
                <c:pt idx="1">
                  <c:v>1.5050084879681809</c:v>
                </c:pt>
                <c:pt idx="2">
                  <c:v>1.5735670915399476</c:v>
                </c:pt>
                <c:pt idx="3">
                  <c:v>1.5710953460808481</c:v>
                </c:pt>
                <c:pt idx="4">
                  <c:v>1.6138912548169955</c:v>
                </c:pt>
              </c:numCache>
            </c:numRef>
          </c:val>
        </c:ser>
        <c:ser>
          <c:idx val="2"/>
          <c:order val="2"/>
          <c:tx>
            <c:strRef>
              <c:f>'[Таблицы и графики для презентации 2019 16.05.2018.xlsx]ОС и инвестиции (н)'!$A$69</c:f>
              <c:strCache>
                <c:ptCount val="1"/>
                <c:pt idx="0">
                  <c:v>Нефть и газ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798839441527311E-3"/>
                  <c:y val="-1.7534255653589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7534255653589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921235418038214E-3"/>
                  <c:y val="-3.076676613398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121523711230342E-3"/>
                  <c:y val="-2.749400530558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'[Таблицы и графики для презентации 2019 16.05.2018.xlsx]ОС и инвестиции (н)'!$E$62:$I$62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16.05.2018.xlsx]ОС и инвестиции (н)'!$E$69:$I$69</c:f>
              <c:numCache>
                <c:formatCode>0.0</c:formatCode>
                <c:ptCount val="5"/>
                <c:pt idx="0">
                  <c:v>0.86517392535811521</c:v>
                </c:pt>
                <c:pt idx="1">
                  <c:v>0.81650068743714588</c:v>
                </c:pt>
                <c:pt idx="2">
                  <c:v>0.72179199056519405</c:v>
                </c:pt>
                <c:pt idx="3">
                  <c:v>0.73951813390602517</c:v>
                </c:pt>
                <c:pt idx="4">
                  <c:v>0.89429737929261255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0512392"/>
        <c:axId val="130512784"/>
      </c:barChart>
      <c:catAx>
        <c:axId val="130512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12784"/>
        <c:crosses val="autoZero"/>
        <c:auto val="1"/>
        <c:lblAlgn val="ctr"/>
        <c:lblOffset val="100"/>
        <c:noMultiLvlLbl val="0"/>
      </c:catAx>
      <c:valAx>
        <c:axId val="13051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12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30973967672278"/>
          <c:y val="0.94135793866401329"/>
          <c:w val="0.79182892886520484"/>
          <c:h val="5.8642061335986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Ремонты, модернизация и прочие инвестиции в ОС  в 2018 году</a:t>
            </a:r>
          </a:p>
        </c:rich>
      </c:tx>
      <c:layout>
        <c:manualLayout>
          <c:xMode val="edge"/>
          <c:yMode val="edge"/>
          <c:x val="0.12555511619609094"/>
          <c:y val="3.68333469247004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763951216221942"/>
          <c:y val="0.22592219744851536"/>
          <c:w val="0.70656431459581071"/>
          <c:h val="0.69056676879448697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242740643544881"/>
                  <c:y val="0.127036791598698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22317382411652181"/>
                  <c:y val="-5.485689125449805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18052738336714"/>
                  <c:y val="1.80112634215822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9329191356151476"/>
                  <c:y val="-5.70694681666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5013655747392632"/>
                  <c:y val="-0.1328217220564230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4971597110198952E-2"/>
                  <c:y val="-0.1378220931546326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2616487455197134"/>
                  <c:y val="-0.1266811279826462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2974910394265276E-2"/>
                  <c:y val="-0.1561822125813450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и графики для презентации 2019 18.06.2019 - версия 2.xlsx]ОС и инвестиции (н)'!$A$142:$A$143</c:f>
              <c:strCache>
                <c:ptCount val="2"/>
                <c:pt idx="0">
                  <c:v>Производство</c:v>
                </c:pt>
                <c:pt idx="1">
                  <c:v>Аренда и сервис</c:v>
                </c:pt>
              </c:strCache>
            </c:strRef>
          </c:cat>
          <c:val>
            <c:numRef>
              <c:f>'[Таблицы и графики для презентации 2019 18.06.2019 - версия 2.xlsx]ОС и инвестиции (н)'!$I$142:$I$143</c:f>
              <c:numCache>
                <c:formatCode>#\ ##0;\(#\ ##0\);"-";_(@_)</c:formatCode>
                <c:ptCount val="2"/>
                <c:pt idx="0">
                  <c:v>1450938.1248907999</c:v>
                </c:pt>
                <c:pt idx="1">
                  <c:v>457241.1822335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доли заемных средств  </a:t>
            </a:r>
          </a:p>
          <a:p>
            <a:pPr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гг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2003896105725794"/>
          <c:y val="9.91179018968400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7202687463608611E-2"/>
          <c:y val="0.14804265475871611"/>
          <c:w val="0.88648259824645048"/>
          <c:h val="0.6535009250516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'Долг (н)'!$A$152</c:f>
              <c:strCache>
                <c:ptCount val="1"/>
                <c:pt idx="0">
                  <c:v>ГК "СОЦИУМ"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6607840334302216E-3"/>
                  <c:y val="4.0402422672666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733421474389614E-3"/>
                  <c:y val="1.078976478323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25495309343628E-3"/>
                  <c:y val="5.6931104872106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225403715078784E-2"/>
                  <c:y val="2.9223759422648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'Долг (н)'!$E$141:$I$141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'Долг (н)'!$E$152:$I$152</c:f>
              <c:numCache>
                <c:formatCode>0%</c:formatCode>
                <c:ptCount val="5"/>
                <c:pt idx="0">
                  <c:v>9.4756112436029619E-2</c:v>
                </c:pt>
                <c:pt idx="1">
                  <c:v>0.12462386480950881</c:v>
                </c:pt>
                <c:pt idx="2">
                  <c:v>0.11665570001798946</c:v>
                </c:pt>
                <c:pt idx="3">
                  <c:v>9.0134294390660688E-2</c:v>
                </c:pt>
                <c:pt idx="4">
                  <c:v>8.9364657375568493E-2</c:v>
                </c:pt>
              </c:numCache>
            </c:numRef>
          </c:val>
        </c:ser>
        <c:ser>
          <c:idx val="1"/>
          <c:order val="1"/>
          <c:tx>
            <c:strRef>
              <c:f>'Долг (н)'!$A$153</c:f>
              <c:strCache>
                <c:ptCount val="1"/>
                <c:pt idx="0">
                  <c:v>Производство и услуги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313376898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690527863092005E-3"/>
                  <c:y val="-8.7671278267946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6823164339059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127018575392799E-3"/>
                  <c:y val="-1.80645173526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'Долг (н)'!$E$141:$I$141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'Долг (н)'!$E$153:$I$153</c:f>
              <c:numCache>
                <c:formatCode>0%</c:formatCode>
                <c:ptCount val="5"/>
                <c:pt idx="0">
                  <c:v>0.33529979791704834</c:v>
                </c:pt>
                <c:pt idx="1">
                  <c:v>0.36856217381901896</c:v>
                </c:pt>
                <c:pt idx="2">
                  <c:v>0.35139898487763688</c:v>
                </c:pt>
                <c:pt idx="3">
                  <c:v>0.34308166628248038</c:v>
                </c:pt>
                <c:pt idx="4">
                  <c:v>0.31203738530334724</c:v>
                </c:pt>
              </c:numCache>
            </c:numRef>
          </c:val>
        </c:ser>
        <c:ser>
          <c:idx val="2"/>
          <c:order val="2"/>
          <c:tx>
            <c:strRef>
              <c:f>'Долг (н)'!$A$154</c:f>
              <c:strCache>
                <c:ptCount val="1"/>
                <c:pt idx="0">
                  <c:v>Нефть и газ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1418040941625652E-2"/>
                  <c:y val="-2.630138348038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38105572618175E-2"/>
                  <c:y val="5.8447518845297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030415909990658E-2"/>
                  <c:y val="-1.3855867743980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450297682362523E-2"/>
                  <c:y val="-1.8053761583829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82066038971927E-2"/>
                  <c:y val="-4.400588227385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1690527863090877E-3"/>
                  <c:y val="3.0107528921007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'Долг (н)'!$E$141:$I$141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'Долг (н)'!$E$154:$I$154</c:f>
              <c:numCache>
                <c:formatCode>0%</c:formatCode>
                <c:ptCount val="5"/>
                <c:pt idx="0">
                  <c:v>0.22992833122590037</c:v>
                </c:pt>
                <c:pt idx="1">
                  <c:v>0.26465174169903399</c:v>
                </c:pt>
                <c:pt idx="2">
                  <c:v>0.23345303906109313</c:v>
                </c:pt>
                <c:pt idx="3">
                  <c:v>0.21793898434801764</c:v>
                </c:pt>
                <c:pt idx="4">
                  <c:v>0.2184290712450645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0514352"/>
        <c:axId val="131039168"/>
      </c:barChart>
      <c:catAx>
        <c:axId val="13051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039168"/>
        <c:crosses val="autoZero"/>
        <c:auto val="1"/>
        <c:lblAlgn val="ctr"/>
        <c:lblOffset val="100"/>
        <c:noMultiLvlLbl val="0"/>
      </c:catAx>
      <c:valAx>
        <c:axId val="1310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1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4135278072018"/>
          <c:y val="0.88158847248061734"/>
          <c:w val="0.79182924760156437"/>
          <c:h val="5.6026124824581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55580392371592"/>
          <c:y val="0.15509859141169027"/>
          <c:w val="0.37179438659327285"/>
          <c:h val="0.751842253741295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665433325495779"/>
                  <c:y val="-7.83162399216446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11465805179876"/>
                  <c:y val="-0.11346784981245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'Долг (н)'!$C$159:$C$161</c:f>
              <c:strCache>
                <c:ptCount val="3"/>
                <c:pt idx="0">
                  <c:v>Собственный капитал</c:v>
                </c:pt>
                <c:pt idx="1">
                  <c:v>Кредиты и займы</c:v>
                </c:pt>
                <c:pt idx="2">
                  <c:v>Оборотный капитал</c:v>
                </c:pt>
              </c:strCache>
            </c:strRef>
          </c:cat>
          <c:val>
            <c:numRef>
              <c:f>'Долг (н)'!$F$159:$F$161</c:f>
              <c:numCache>
                <c:formatCode>0%</c:formatCode>
                <c:ptCount val="3"/>
                <c:pt idx="0">
                  <c:v>0.56636027079477436</c:v>
                </c:pt>
                <c:pt idx="1">
                  <c:v>0.23330991101694104</c:v>
                </c:pt>
                <c:pt idx="2">
                  <c:v>0.20032981818828471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02345830526445"/>
          <c:y val="0.13218960231735843"/>
          <c:w val="0.43383671407663082"/>
          <c:h val="0.670901179572709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966967904240446E-2"/>
                  <c:y val="-0.25911215004298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'Долг (н)'!$C$159:$C$161</c:f>
              <c:strCache>
                <c:ptCount val="3"/>
                <c:pt idx="0">
                  <c:v>Собственный капитал</c:v>
                </c:pt>
                <c:pt idx="1">
                  <c:v>Кредиты и займы</c:v>
                </c:pt>
                <c:pt idx="2">
                  <c:v>Оборотный капитал</c:v>
                </c:pt>
              </c:strCache>
            </c:strRef>
          </c:cat>
          <c:val>
            <c:numRef>
              <c:f>'Долг (н)'!$E$159:$E$161</c:f>
              <c:numCache>
                <c:formatCode>0%</c:formatCode>
                <c:ptCount val="3"/>
                <c:pt idx="0">
                  <c:v>0.296092220636336</c:v>
                </c:pt>
                <c:pt idx="1">
                  <c:v>0.33864328666434085</c:v>
                </c:pt>
                <c:pt idx="2">
                  <c:v>0.36526449269932315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0821857064503"/>
          <c:y val="6.1851397607431802E-2"/>
          <c:w val="0.48733874407177075"/>
          <c:h val="0.558900079994025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9122409393469547"/>
                  <c:y val="1.0965182093253211E-2"/>
                </c:manualLayout>
              </c:layout>
              <c:tx>
                <c:rich>
                  <a:bodyPr/>
                  <a:lstStyle/>
                  <a:p>
                    <a:fld id="{EA237431-EDA3-40CE-84D6-025B5335987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5696392602638973E-2"/>
                  <c:y val="-0.11866615035336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44349158632809"/>
                  <c:y val="7.675627465277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'Долг (н)'!$C$159:$C$161</c:f>
              <c:strCache>
                <c:ptCount val="3"/>
                <c:pt idx="0">
                  <c:v>Собственный капитал</c:v>
                </c:pt>
                <c:pt idx="1">
                  <c:v>Кредиты и займы</c:v>
                </c:pt>
                <c:pt idx="2">
                  <c:v>Оборотный капитал</c:v>
                </c:pt>
              </c:strCache>
            </c:strRef>
          </c:cat>
          <c:val>
            <c:numRef>
              <c:f>'Долг (н)'!$D$159:$D$161</c:f>
              <c:numCache>
                <c:formatCode>0%</c:formatCode>
                <c:ptCount val="3"/>
                <c:pt idx="0">
                  <c:v>0.4825312074370493</c:v>
                </c:pt>
                <c:pt idx="1">
                  <c:v>0.10310692580595142</c:v>
                </c:pt>
                <c:pt idx="2">
                  <c:v>0.41436186675699921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187197471625997"/>
          <c:y val="0.70453323939539525"/>
          <c:w val="0.76015906230931696"/>
          <c:h val="0.26257121432484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Динамика налоговой нагрузки 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2014-2018 гг.</a:t>
            </a:r>
          </a:p>
        </c:rich>
      </c:tx>
      <c:layout>
        <c:manualLayout>
          <c:xMode val="edge"/>
          <c:yMode val="edge"/>
          <c:x val="0.192455990553020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2511889359963592E-2"/>
          <c:y val="0.20095744561101078"/>
          <c:w val="0.81759531199042401"/>
          <c:h val="0.70086465990097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'[Таблицы и графики для презентации 2019 16.05.2018.xlsx]Налоги (н)'!$A$50</c:f>
              <c:strCache>
                <c:ptCount val="1"/>
                <c:pt idx="0">
                  <c:v>Итого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062301321358298E-3"/>
                  <c:y val="-1.995616397823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170597532174366E-3"/>
                  <c:y val="5.061243392837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018076844508839E-3"/>
                  <c:y val="-3.409432624227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893320097049106E-3"/>
                  <c:y val="-1.20721123462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446660048524032E-3"/>
                  <c:y val="2.294749808237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603960396039604E-3"/>
                  <c:y val="-2.3244562694124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'[Таблицы и графики для презентации 2019 16.05.2018.xlsx]Налоги (н)'!$E$49:$I$49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16.05.2018.xlsx]Налоги (н)'!$E$50:$I$50</c:f>
              <c:numCache>
                <c:formatCode>#\ ##0;\(#\ ##0\);"-";_(@_)</c:formatCode>
                <c:ptCount val="5"/>
                <c:pt idx="0">
                  <c:v>1775683.5355746052</c:v>
                </c:pt>
                <c:pt idx="1">
                  <c:v>2052467.1193272411</c:v>
                </c:pt>
                <c:pt idx="2">
                  <c:v>2364365.3095591394</c:v>
                </c:pt>
                <c:pt idx="3">
                  <c:v>2908744.8611939615</c:v>
                </c:pt>
                <c:pt idx="4">
                  <c:v>2717578.9688071627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41520"/>
        <c:axId val="131041912"/>
      </c:barChart>
      <c:barChart>
        <c:barDir val="col"/>
        <c:grouping val="clustered"/>
        <c:varyColors val="0"/>
        <c:ser>
          <c:idx val="1"/>
          <c:order val="1"/>
          <c:tx>
            <c:strRef>
              <c:f>'[Таблицы и графики для презентации 2019 16.05.2018.xlsx]Налоги (н)'!$A$51</c:f>
              <c:strCache>
                <c:ptCount val="1"/>
                <c:pt idx="0">
                  <c:v>Налоговая нагрузка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'[Таблицы и графики для презентации 2019 16.05.2018.xlsx]Налоги (н)'!$E$49:$I$49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'[Таблицы и графики для презентации 2019 16.05.2018.xlsx]Налоги (н)'!$E$51:$I$51</c:f>
              <c:numCache>
                <c:formatCode>0%</c:formatCode>
                <c:ptCount val="5"/>
                <c:pt idx="0">
                  <c:v>0.1576739319183281</c:v>
                </c:pt>
                <c:pt idx="1">
                  <c:v>0.15171556584828488</c:v>
                </c:pt>
                <c:pt idx="2">
                  <c:v>0.14521264456303298</c:v>
                </c:pt>
                <c:pt idx="3">
                  <c:v>0.15237119000613533</c:v>
                </c:pt>
                <c:pt idx="4">
                  <c:v>0.12520670075618237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80672"/>
        <c:axId val="131042696"/>
      </c:barChart>
      <c:catAx>
        <c:axId val="13104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041912"/>
        <c:crosses val="autoZero"/>
        <c:auto val="1"/>
        <c:lblAlgn val="ctr"/>
        <c:lblOffset val="100"/>
        <c:noMultiLvlLbl val="0"/>
      </c:catAx>
      <c:valAx>
        <c:axId val="131041912"/>
        <c:scaling>
          <c:orientation val="minMax"/>
          <c:max val="4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041520"/>
        <c:crosses val="autoZero"/>
        <c:crossBetween val="between"/>
        <c:majorUnit val="1000000"/>
      </c:valAx>
      <c:valAx>
        <c:axId val="131042696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480672"/>
        <c:crosses val="max"/>
        <c:crossBetween val="between"/>
      </c:valAx>
      <c:catAx>
        <c:axId val="178480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042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налоговой нагрузки 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c:rich>
      </c:tx>
      <c:layout>
        <c:manualLayout>
          <c:xMode val="edge"/>
          <c:yMode val="edge"/>
          <c:x val="0.19645132909008259"/>
          <c:y val="3.37314912510927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840729080373148"/>
          <c:y val="0.21531810931534781"/>
          <c:w val="0.70656431459581071"/>
          <c:h val="0.69056676879448697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1303697557660193E-2"/>
                  <c:y val="0.188574722311362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007299-129C-474D-B48D-4A27A00D25FB}" type="CATEGORYNAME">
                      <a: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DF3CB207-0116-41B4-825A-60984430F1B4}" type="PERCENTAGE">
                      <a:rPr lang="ru-RU" sz="10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672827921444911"/>
                  <c:y val="-7.4222584535382108E-2"/>
                </c:manualLayout>
              </c:layout>
              <c:tx>
                <c:rich>
                  <a:bodyPr/>
                  <a:lstStyle/>
                  <a:p>
                    <a:fld id="{457F50E1-EC27-416D-BC70-D41FAC132978}" type="CATEGORYNAME">
                      <a:rPr lang="ru-RU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412A88F-4DD9-496F-9CAC-1EEC6C869C01}" type="PERCENTAGE">
                      <a:rPr lang="ru-RU" sz="10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639261789653841"/>
                  <c:y val="-7.839052164337273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3691393564755619"/>
                  <c:y val="-0.1329505641834048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7125283402367716E-3"/>
                  <c:y val="-0.1587875996560593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2616487455197134"/>
                  <c:y val="-0.1266811279826462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2974910394265276E-2"/>
                  <c:y val="-0.1561822125813450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и графики для презентации 2019 18.06.2019 - версия 2.xlsx]Налоги (н)'!$A$53:$A$54</c:f>
              <c:strCache>
                <c:ptCount val="2"/>
                <c:pt idx="0">
                  <c:v>Производство</c:v>
                </c:pt>
                <c:pt idx="1">
                  <c:v>Аренда и сервис</c:v>
                </c:pt>
              </c:strCache>
            </c:strRef>
          </c:cat>
          <c:val>
            <c:numRef>
              <c:f>'[Таблицы и графики для презентации 2019 18.06.2019 - версия 2.xlsx]Налоги (н)'!$W$53:$W$54</c:f>
              <c:numCache>
                <c:formatCode>#\ ##0;\(#\ ##0\);"-";_(@_)</c:formatCode>
                <c:ptCount val="2"/>
                <c:pt idx="0">
                  <c:v>1224055.757786809</c:v>
                </c:pt>
                <c:pt idx="1">
                  <c:v>491252.10329876374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F339D-1CF5-4E3A-A791-F69AC395F95D}" type="doc">
      <dgm:prSet loTypeId="urn:microsoft.com/office/officeart/2005/8/layout/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6B90239-905F-47B2-8058-3CB76665AB76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«Конструкторское бюро-1»</a:t>
          </a:r>
          <a:endParaRPr lang="ru-RU" dirty="0">
            <a:solidFill>
              <a:schemeClr val="tx2"/>
            </a:solidFill>
          </a:endParaRPr>
        </a:p>
      </dgm:t>
    </dgm:pt>
    <dgm:pt modelId="{0AA0CA98-3B67-4D03-AC6D-7892E2664A10}" type="parTrans" cxnId="{2FCBE4B8-9319-4544-949C-BF78723FDB3A}">
      <dgm:prSet/>
      <dgm:spPr/>
      <dgm:t>
        <a:bodyPr/>
        <a:lstStyle/>
        <a:p>
          <a:endParaRPr lang="ru-RU"/>
        </a:p>
      </dgm:t>
    </dgm:pt>
    <dgm:pt modelId="{FD4CF538-E641-4D1E-A15A-D85EC4902B0C}" type="sibTrans" cxnId="{2FCBE4B8-9319-4544-949C-BF78723FDB3A}">
      <dgm:prSet/>
      <dgm:spPr/>
      <dgm:t>
        <a:bodyPr/>
        <a:lstStyle/>
        <a:p>
          <a:endParaRPr lang="ru-RU"/>
        </a:p>
      </dgm:t>
    </dgm:pt>
    <dgm:pt modelId="{34798FF7-79FF-492E-96C4-5775A82BDA8C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</a:t>
          </a:r>
          <a:r>
            <a:rPr lang="ru-RU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Арзамасский</a:t>
          </a:r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приборостроительный завод имени П.И. </a:t>
          </a:r>
          <a:r>
            <a:rPr lang="ru-RU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Пландина</a:t>
          </a:r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D0A4FFCF-5D56-442A-B10E-52766E824F9D}" type="parTrans" cxnId="{3D079E44-68C1-47CA-B0E6-69CAA89187D5}">
      <dgm:prSet/>
      <dgm:spPr/>
      <dgm:t>
        <a:bodyPr/>
        <a:lstStyle/>
        <a:p>
          <a:endParaRPr lang="ru-RU"/>
        </a:p>
      </dgm:t>
    </dgm:pt>
    <dgm:pt modelId="{D09858C3-C06D-40CC-9AF4-EE76014BE7FD}" type="sibTrans" cxnId="{3D079E44-68C1-47CA-B0E6-69CAA89187D5}">
      <dgm:prSet/>
      <dgm:spPr/>
      <dgm:t>
        <a:bodyPr/>
        <a:lstStyle/>
        <a:p>
          <a:endParaRPr lang="ru-RU"/>
        </a:p>
      </dgm:t>
    </dgm:pt>
    <dgm:pt modelId="{1E00C988-C9F8-4507-AABF-7FE97CDF910F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Арзамасское</a:t>
          </a:r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приборостроительное конструкторское бюро»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6D627-82A4-455F-8ABD-9C7E67C36A92}" type="parTrans" cxnId="{8E09086E-1F7A-4839-B53A-1DED168208DB}">
      <dgm:prSet/>
      <dgm:spPr/>
      <dgm:t>
        <a:bodyPr/>
        <a:lstStyle/>
        <a:p>
          <a:endParaRPr lang="ru-RU"/>
        </a:p>
      </dgm:t>
    </dgm:pt>
    <dgm:pt modelId="{0DFBD95F-3152-41BC-835A-08F1ACC65357}" type="sibTrans" cxnId="{8E09086E-1F7A-4839-B53A-1DED168208DB}">
      <dgm:prSet/>
      <dgm:spPr/>
      <dgm:t>
        <a:bodyPr/>
        <a:lstStyle/>
        <a:p>
          <a:endParaRPr lang="ru-RU"/>
        </a:p>
      </dgm:t>
    </dgm:pt>
    <dgm:pt modelId="{6F803BE8-5D19-48CE-8246-C6E83C277CA4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«НИИ «</a:t>
          </a:r>
          <a:r>
            <a:rPr lang="ru-RU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Элпа</a:t>
          </a:r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4FD6FC86-FB1D-459F-B084-3BAE7F5CA4F1}" type="parTrans" cxnId="{4DB35B7C-F73F-4787-8043-2F644D1DA421}">
      <dgm:prSet/>
      <dgm:spPr/>
      <dgm:t>
        <a:bodyPr/>
        <a:lstStyle/>
        <a:p>
          <a:endParaRPr lang="ru-RU"/>
        </a:p>
      </dgm:t>
    </dgm:pt>
    <dgm:pt modelId="{2354267B-1E8C-4649-BAF6-13DA2817C58F}" type="sibTrans" cxnId="{4DB35B7C-F73F-4787-8043-2F644D1DA421}">
      <dgm:prSet/>
      <dgm:spPr/>
      <dgm:t>
        <a:bodyPr/>
        <a:lstStyle/>
        <a:p>
          <a:endParaRPr lang="ru-RU"/>
        </a:p>
      </dgm:t>
    </dgm:pt>
    <dgm:pt modelId="{305A3F7A-D52E-4001-9824-5556BD2CDAD9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</a:t>
          </a:r>
          <a:r>
            <a:rPr lang="ru-RU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Малоярославецкий</a:t>
          </a:r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приборный завод»</a:t>
          </a:r>
        </a:p>
      </dgm:t>
    </dgm:pt>
    <dgm:pt modelId="{E4B4B598-7B46-4628-809B-CFFC51685881}" type="parTrans" cxnId="{66DB1487-57F5-49AE-ACF0-C8DFCD24CAD3}">
      <dgm:prSet/>
      <dgm:spPr/>
      <dgm:t>
        <a:bodyPr/>
        <a:lstStyle/>
        <a:p>
          <a:endParaRPr lang="ru-RU"/>
        </a:p>
      </dgm:t>
    </dgm:pt>
    <dgm:pt modelId="{919EB27D-BE09-46BC-A374-78780DB80F7A}" type="sibTrans" cxnId="{66DB1487-57F5-49AE-ACF0-C8DFCD24CAD3}">
      <dgm:prSet/>
      <dgm:spPr/>
      <dgm:t>
        <a:bodyPr/>
        <a:lstStyle/>
        <a:p>
          <a:endParaRPr lang="ru-RU"/>
        </a:p>
      </dgm:t>
    </dgm:pt>
    <dgm:pt modelId="{9BC340B3-B93E-46BD-98B7-4D9C61020429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НПЦ завода «Красное знамя»</a:t>
          </a:r>
        </a:p>
      </dgm:t>
    </dgm:pt>
    <dgm:pt modelId="{67983355-2A1E-4885-AE2A-510C32C96171}" type="parTrans" cxnId="{F7034F0A-E9E5-450D-9699-E11ED6031EAD}">
      <dgm:prSet/>
      <dgm:spPr/>
      <dgm:t>
        <a:bodyPr/>
        <a:lstStyle/>
        <a:p>
          <a:endParaRPr lang="ru-RU"/>
        </a:p>
      </dgm:t>
    </dgm:pt>
    <dgm:pt modelId="{5841A025-775A-478A-9A99-35188F1F2513}" type="sibTrans" cxnId="{F7034F0A-E9E5-450D-9699-E11ED6031EAD}">
      <dgm:prSet/>
      <dgm:spPr/>
      <dgm:t>
        <a:bodyPr/>
        <a:lstStyle/>
        <a:p>
          <a:endParaRPr lang="ru-RU"/>
        </a:p>
      </dgm:t>
    </dgm:pt>
    <dgm:pt modelId="{18A2CA89-9348-4503-B0AD-97465CE2FC58}" type="pres">
      <dgm:prSet presAssocID="{2F4F339D-1CF5-4E3A-A791-F69AC395F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ABFF0-BC19-484B-AB40-2ABDC37C4271}" type="pres">
      <dgm:prSet presAssocID="{C6B90239-905F-47B2-8058-3CB76665AB76}" presName="parentLin" presStyleCnt="0"/>
      <dgm:spPr/>
    </dgm:pt>
    <dgm:pt modelId="{2D4DF8B7-231C-4AF8-911C-7C22C23C547E}" type="pres">
      <dgm:prSet presAssocID="{C6B90239-905F-47B2-8058-3CB76665AB7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D2962D9-A3F1-4477-A2CA-292216340527}" type="pres">
      <dgm:prSet presAssocID="{C6B90239-905F-47B2-8058-3CB76665AB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9076A-36BC-49D1-9F92-8544A0F98D36}" type="pres">
      <dgm:prSet presAssocID="{C6B90239-905F-47B2-8058-3CB76665AB76}" presName="negativeSpace" presStyleCnt="0"/>
      <dgm:spPr/>
    </dgm:pt>
    <dgm:pt modelId="{360CE82B-9DA5-4452-9127-B233261A4340}" type="pres">
      <dgm:prSet presAssocID="{C6B90239-905F-47B2-8058-3CB76665AB76}" presName="childText" presStyleLbl="conFgAcc1" presStyleIdx="0" presStyleCnt="6">
        <dgm:presLayoutVars>
          <dgm:bulletEnabled val="1"/>
        </dgm:presLayoutVars>
      </dgm:prSet>
      <dgm:spPr/>
    </dgm:pt>
    <dgm:pt modelId="{758E0BE2-FB74-41AA-8AC0-ACB09561C646}" type="pres">
      <dgm:prSet presAssocID="{FD4CF538-E641-4D1E-A15A-D85EC4902B0C}" presName="spaceBetweenRectangles" presStyleCnt="0"/>
      <dgm:spPr/>
    </dgm:pt>
    <dgm:pt modelId="{ED110152-4837-4D66-B04D-F08F1D5B8B4C}" type="pres">
      <dgm:prSet presAssocID="{34798FF7-79FF-492E-96C4-5775A82BDA8C}" presName="parentLin" presStyleCnt="0"/>
      <dgm:spPr/>
    </dgm:pt>
    <dgm:pt modelId="{0FB8C9B2-F37F-4A79-A790-D96C772089F5}" type="pres">
      <dgm:prSet presAssocID="{34798FF7-79FF-492E-96C4-5775A82BDA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F9B45AC-EF83-41F8-A70D-8ADA6FABB2D7}" type="pres">
      <dgm:prSet presAssocID="{34798FF7-79FF-492E-96C4-5775A82BDA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462D3-AA2A-4CB8-998F-C421F3D196BB}" type="pres">
      <dgm:prSet presAssocID="{34798FF7-79FF-492E-96C4-5775A82BDA8C}" presName="negativeSpace" presStyleCnt="0"/>
      <dgm:spPr/>
    </dgm:pt>
    <dgm:pt modelId="{C1A9BC54-0CF7-4050-9D44-256D85D0A1E2}" type="pres">
      <dgm:prSet presAssocID="{34798FF7-79FF-492E-96C4-5775A82BDA8C}" presName="childText" presStyleLbl="conFgAcc1" presStyleIdx="1" presStyleCnt="6">
        <dgm:presLayoutVars>
          <dgm:bulletEnabled val="1"/>
        </dgm:presLayoutVars>
      </dgm:prSet>
      <dgm:spPr/>
    </dgm:pt>
    <dgm:pt modelId="{3CCDF4DB-02B5-4EB9-8935-215D1F46966A}" type="pres">
      <dgm:prSet presAssocID="{D09858C3-C06D-40CC-9AF4-EE76014BE7FD}" presName="spaceBetweenRectangles" presStyleCnt="0"/>
      <dgm:spPr/>
    </dgm:pt>
    <dgm:pt modelId="{52939281-11A7-4782-BC9A-C5C300BB329A}" type="pres">
      <dgm:prSet presAssocID="{1E00C988-C9F8-4507-AABF-7FE97CDF910F}" presName="parentLin" presStyleCnt="0"/>
      <dgm:spPr/>
    </dgm:pt>
    <dgm:pt modelId="{7F8D9E62-2F78-4976-8AE1-3A27DDA8E281}" type="pres">
      <dgm:prSet presAssocID="{1E00C988-C9F8-4507-AABF-7FE97CDF910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079699D-3E94-4F5B-9A77-9865EB58F236}" type="pres">
      <dgm:prSet presAssocID="{1E00C988-C9F8-4507-AABF-7FE97CDF91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C9D07-78B9-4A1D-98E6-DAFE40C6107F}" type="pres">
      <dgm:prSet presAssocID="{1E00C988-C9F8-4507-AABF-7FE97CDF910F}" presName="negativeSpace" presStyleCnt="0"/>
      <dgm:spPr/>
    </dgm:pt>
    <dgm:pt modelId="{52FF284F-6A9D-4DB2-99E0-714E26568897}" type="pres">
      <dgm:prSet presAssocID="{1E00C988-C9F8-4507-AABF-7FE97CDF910F}" presName="childText" presStyleLbl="conFgAcc1" presStyleIdx="2" presStyleCnt="6">
        <dgm:presLayoutVars>
          <dgm:bulletEnabled val="1"/>
        </dgm:presLayoutVars>
      </dgm:prSet>
      <dgm:spPr/>
    </dgm:pt>
    <dgm:pt modelId="{D015AF80-9FB9-4D04-90FF-E4C4012F14E4}" type="pres">
      <dgm:prSet presAssocID="{0DFBD95F-3152-41BC-835A-08F1ACC65357}" presName="spaceBetweenRectangles" presStyleCnt="0"/>
      <dgm:spPr/>
    </dgm:pt>
    <dgm:pt modelId="{A27E028C-13AA-4E83-ACFA-1B7FBE06AA0F}" type="pres">
      <dgm:prSet presAssocID="{6F803BE8-5D19-48CE-8246-C6E83C277CA4}" presName="parentLin" presStyleCnt="0"/>
      <dgm:spPr/>
    </dgm:pt>
    <dgm:pt modelId="{24148753-CF6D-46FA-BB6C-334778B87709}" type="pres">
      <dgm:prSet presAssocID="{6F803BE8-5D19-48CE-8246-C6E83C277CA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345E277-2AAC-44A1-8775-F261305C9ED3}" type="pres">
      <dgm:prSet presAssocID="{6F803BE8-5D19-48CE-8246-C6E83C277CA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47FBC-5402-4A78-A05E-6C53CB6C5F3D}" type="pres">
      <dgm:prSet presAssocID="{6F803BE8-5D19-48CE-8246-C6E83C277CA4}" presName="negativeSpace" presStyleCnt="0"/>
      <dgm:spPr/>
    </dgm:pt>
    <dgm:pt modelId="{0837E906-0399-4FD9-9140-D59AA9DFABAC}" type="pres">
      <dgm:prSet presAssocID="{6F803BE8-5D19-48CE-8246-C6E83C277CA4}" presName="childText" presStyleLbl="conFgAcc1" presStyleIdx="3" presStyleCnt="6">
        <dgm:presLayoutVars>
          <dgm:bulletEnabled val="1"/>
        </dgm:presLayoutVars>
      </dgm:prSet>
      <dgm:spPr/>
    </dgm:pt>
    <dgm:pt modelId="{EF20CF9D-7305-4D2B-AF8D-974C54F7E538}" type="pres">
      <dgm:prSet presAssocID="{2354267B-1E8C-4649-BAF6-13DA2817C58F}" presName="spaceBetweenRectangles" presStyleCnt="0"/>
      <dgm:spPr/>
    </dgm:pt>
    <dgm:pt modelId="{9ED31DC8-F2FF-4E20-8929-37222501B675}" type="pres">
      <dgm:prSet presAssocID="{305A3F7A-D52E-4001-9824-5556BD2CDAD9}" presName="parentLin" presStyleCnt="0"/>
      <dgm:spPr/>
    </dgm:pt>
    <dgm:pt modelId="{AE8968CD-901E-426B-B0BD-D36179DE1BD3}" type="pres">
      <dgm:prSet presAssocID="{305A3F7A-D52E-4001-9824-5556BD2CDAD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5543F4A-2CCF-44C4-AEC6-51A4275D77A4}" type="pres">
      <dgm:prSet presAssocID="{305A3F7A-D52E-4001-9824-5556BD2CDAD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6DF4A-5F42-425A-81F4-F4F9F5F44531}" type="pres">
      <dgm:prSet presAssocID="{305A3F7A-D52E-4001-9824-5556BD2CDAD9}" presName="negativeSpace" presStyleCnt="0"/>
      <dgm:spPr/>
    </dgm:pt>
    <dgm:pt modelId="{B9D18FD2-94C5-42FF-BFC4-434E1DE1295A}" type="pres">
      <dgm:prSet presAssocID="{305A3F7A-D52E-4001-9824-5556BD2CDAD9}" presName="childText" presStyleLbl="conFgAcc1" presStyleIdx="4" presStyleCnt="6">
        <dgm:presLayoutVars>
          <dgm:bulletEnabled val="1"/>
        </dgm:presLayoutVars>
      </dgm:prSet>
      <dgm:spPr/>
    </dgm:pt>
    <dgm:pt modelId="{875AB663-0457-4976-86F3-4811B1CC199A}" type="pres">
      <dgm:prSet presAssocID="{919EB27D-BE09-46BC-A374-78780DB80F7A}" presName="spaceBetweenRectangles" presStyleCnt="0"/>
      <dgm:spPr/>
    </dgm:pt>
    <dgm:pt modelId="{696C7D54-C920-4373-B845-C242F28F93CC}" type="pres">
      <dgm:prSet presAssocID="{9BC340B3-B93E-46BD-98B7-4D9C61020429}" presName="parentLin" presStyleCnt="0"/>
      <dgm:spPr/>
    </dgm:pt>
    <dgm:pt modelId="{FE22816E-0EE3-430D-AEC8-98F96B554576}" type="pres">
      <dgm:prSet presAssocID="{9BC340B3-B93E-46BD-98B7-4D9C6102042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4B076E0-BAAE-41DC-9E1B-06B8693A7BDE}" type="pres">
      <dgm:prSet presAssocID="{9BC340B3-B93E-46BD-98B7-4D9C610204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38F2-F3E5-4C9B-9CF8-FA021A324EF0}" type="pres">
      <dgm:prSet presAssocID="{9BC340B3-B93E-46BD-98B7-4D9C61020429}" presName="negativeSpace" presStyleCnt="0"/>
      <dgm:spPr/>
    </dgm:pt>
    <dgm:pt modelId="{0E573191-34E4-42F1-9EC2-31026A8A77B7}" type="pres">
      <dgm:prSet presAssocID="{9BC340B3-B93E-46BD-98B7-4D9C6102042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ADC6D72-9911-4FB0-B4E3-C2D76DDC8E71}" type="presOf" srcId="{6F803BE8-5D19-48CE-8246-C6E83C277CA4}" destId="{B345E277-2AAC-44A1-8775-F261305C9ED3}" srcOrd="1" destOrd="0" presId="urn:microsoft.com/office/officeart/2005/8/layout/list1"/>
    <dgm:cxn modelId="{3F004BAA-7DA7-487F-89F7-3C8BFDE67FBE}" type="presOf" srcId="{34798FF7-79FF-492E-96C4-5775A82BDA8C}" destId="{BF9B45AC-EF83-41F8-A70D-8ADA6FABB2D7}" srcOrd="1" destOrd="0" presId="urn:microsoft.com/office/officeart/2005/8/layout/list1"/>
    <dgm:cxn modelId="{3D079E44-68C1-47CA-B0E6-69CAA89187D5}" srcId="{2F4F339D-1CF5-4E3A-A791-F69AC395F95D}" destId="{34798FF7-79FF-492E-96C4-5775A82BDA8C}" srcOrd="1" destOrd="0" parTransId="{D0A4FFCF-5D56-442A-B10E-52766E824F9D}" sibTransId="{D09858C3-C06D-40CC-9AF4-EE76014BE7FD}"/>
    <dgm:cxn modelId="{F7034F0A-E9E5-450D-9699-E11ED6031EAD}" srcId="{2F4F339D-1CF5-4E3A-A791-F69AC395F95D}" destId="{9BC340B3-B93E-46BD-98B7-4D9C61020429}" srcOrd="5" destOrd="0" parTransId="{67983355-2A1E-4885-AE2A-510C32C96171}" sibTransId="{5841A025-775A-478A-9A99-35188F1F2513}"/>
    <dgm:cxn modelId="{DC54F9BF-BFB6-4818-85FF-8F8DBD2EF718}" type="presOf" srcId="{9BC340B3-B93E-46BD-98B7-4D9C61020429}" destId="{FE22816E-0EE3-430D-AEC8-98F96B554576}" srcOrd="0" destOrd="0" presId="urn:microsoft.com/office/officeart/2005/8/layout/list1"/>
    <dgm:cxn modelId="{66DB1487-57F5-49AE-ACF0-C8DFCD24CAD3}" srcId="{2F4F339D-1CF5-4E3A-A791-F69AC395F95D}" destId="{305A3F7A-D52E-4001-9824-5556BD2CDAD9}" srcOrd="4" destOrd="0" parTransId="{E4B4B598-7B46-4628-809B-CFFC51685881}" sibTransId="{919EB27D-BE09-46BC-A374-78780DB80F7A}"/>
    <dgm:cxn modelId="{DECDCBED-EDEB-4581-B431-13924B7419DD}" type="presOf" srcId="{1E00C988-C9F8-4507-AABF-7FE97CDF910F}" destId="{3079699D-3E94-4F5B-9A77-9865EB58F236}" srcOrd="1" destOrd="0" presId="urn:microsoft.com/office/officeart/2005/8/layout/list1"/>
    <dgm:cxn modelId="{8E09086E-1F7A-4839-B53A-1DED168208DB}" srcId="{2F4F339D-1CF5-4E3A-A791-F69AC395F95D}" destId="{1E00C988-C9F8-4507-AABF-7FE97CDF910F}" srcOrd="2" destOrd="0" parTransId="{2CE6D627-82A4-455F-8ABD-9C7E67C36A92}" sibTransId="{0DFBD95F-3152-41BC-835A-08F1ACC65357}"/>
    <dgm:cxn modelId="{85ACF05C-38D8-4A5A-A708-0D0676ED0969}" type="presOf" srcId="{9BC340B3-B93E-46BD-98B7-4D9C61020429}" destId="{84B076E0-BAAE-41DC-9E1B-06B8693A7BDE}" srcOrd="1" destOrd="0" presId="urn:microsoft.com/office/officeart/2005/8/layout/list1"/>
    <dgm:cxn modelId="{95D9BC52-F96E-4B1F-BD71-E4B8BF082409}" type="presOf" srcId="{1E00C988-C9F8-4507-AABF-7FE97CDF910F}" destId="{7F8D9E62-2F78-4976-8AE1-3A27DDA8E281}" srcOrd="0" destOrd="0" presId="urn:microsoft.com/office/officeart/2005/8/layout/list1"/>
    <dgm:cxn modelId="{2FCBE4B8-9319-4544-949C-BF78723FDB3A}" srcId="{2F4F339D-1CF5-4E3A-A791-F69AC395F95D}" destId="{C6B90239-905F-47B2-8058-3CB76665AB76}" srcOrd="0" destOrd="0" parTransId="{0AA0CA98-3B67-4D03-AC6D-7892E2664A10}" sibTransId="{FD4CF538-E641-4D1E-A15A-D85EC4902B0C}"/>
    <dgm:cxn modelId="{20067897-1530-4000-B0CE-9B38CF0502CD}" type="presOf" srcId="{6F803BE8-5D19-48CE-8246-C6E83C277CA4}" destId="{24148753-CF6D-46FA-BB6C-334778B87709}" srcOrd="0" destOrd="0" presId="urn:microsoft.com/office/officeart/2005/8/layout/list1"/>
    <dgm:cxn modelId="{6901ACFD-D819-40DC-9D6A-C449555E1BF7}" type="presOf" srcId="{34798FF7-79FF-492E-96C4-5775A82BDA8C}" destId="{0FB8C9B2-F37F-4A79-A790-D96C772089F5}" srcOrd="0" destOrd="0" presId="urn:microsoft.com/office/officeart/2005/8/layout/list1"/>
    <dgm:cxn modelId="{80F818FC-C2F8-48AE-9849-0EC9555D9A66}" type="presOf" srcId="{C6B90239-905F-47B2-8058-3CB76665AB76}" destId="{AD2962D9-A3F1-4477-A2CA-292216340527}" srcOrd="1" destOrd="0" presId="urn:microsoft.com/office/officeart/2005/8/layout/list1"/>
    <dgm:cxn modelId="{AD5A6AC4-BD51-4971-B8D4-F54A0B5785EE}" type="presOf" srcId="{C6B90239-905F-47B2-8058-3CB76665AB76}" destId="{2D4DF8B7-231C-4AF8-911C-7C22C23C547E}" srcOrd="0" destOrd="0" presId="urn:microsoft.com/office/officeart/2005/8/layout/list1"/>
    <dgm:cxn modelId="{09EBE1B0-AE97-4EF1-B067-02C23CD81122}" type="presOf" srcId="{2F4F339D-1CF5-4E3A-A791-F69AC395F95D}" destId="{18A2CA89-9348-4503-B0AD-97465CE2FC58}" srcOrd="0" destOrd="0" presId="urn:microsoft.com/office/officeart/2005/8/layout/list1"/>
    <dgm:cxn modelId="{4DB35B7C-F73F-4787-8043-2F644D1DA421}" srcId="{2F4F339D-1CF5-4E3A-A791-F69AC395F95D}" destId="{6F803BE8-5D19-48CE-8246-C6E83C277CA4}" srcOrd="3" destOrd="0" parTransId="{4FD6FC86-FB1D-459F-B084-3BAE7F5CA4F1}" sibTransId="{2354267B-1E8C-4649-BAF6-13DA2817C58F}"/>
    <dgm:cxn modelId="{C48691BD-35F7-4298-A71B-B65985C82C22}" type="presOf" srcId="{305A3F7A-D52E-4001-9824-5556BD2CDAD9}" destId="{C5543F4A-2CCF-44C4-AEC6-51A4275D77A4}" srcOrd="1" destOrd="0" presId="urn:microsoft.com/office/officeart/2005/8/layout/list1"/>
    <dgm:cxn modelId="{9FB8EC75-9975-425A-A6D4-7CC334896301}" type="presOf" srcId="{305A3F7A-D52E-4001-9824-5556BD2CDAD9}" destId="{AE8968CD-901E-426B-B0BD-D36179DE1BD3}" srcOrd="0" destOrd="0" presId="urn:microsoft.com/office/officeart/2005/8/layout/list1"/>
    <dgm:cxn modelId="{1E97CEBC-2257-4D8F-8223-34C76C9EC301}" type="presParOf" srcId="{18A2CA89-9348-4503-B0AD-97465CE2FC58}" destId="{965ABFF0-BC19-484B-AB40-2ABDC37C4271}" srcOrd="0" destOrd="0" presId="urn:microsoft.com/office/officeart/2005/8/layout/list1"/>
    <dgm:cxn modelId="{32FE9D93-418A-41B1-8121-BDB3661B12C0}" type="presParOf" srcId="{965ABFF0-BC19-484B-AB40-2ABDC37C4271}" destId="{2D4DF8B7-231C-4AF8-911C-7C22C23C547E}" srcOrd="0" destOrd="0" presId="urn:microsoft.com/office/officeart/2005/8/layout/list1"/>
    <dgm:cxn modelId="{4C4C01DC-157D-4690-B456-ECE6DC3D8124}" type="presParOf" srcId="{965ABFF0-BC19-484B-AB40-2ABDC37C4271}" destId="{AD2962D9-A3F1-4477-A2CA-292216340527}" srcOrd="1" destOrd="0" presId="urn:microsoft.com/office/officeart/2005/8/layout/list1"/>
    <dgm:cxn modelId="{DD8AFD8C-736B-4F5E-A3D1-1AFFFCF9B3E4}" type="presParOf" srcId="{18A2CA89-9348-4503-B0AD-97465CE2FC58}" destId="{4A29076A-36BC-49D1-9F92-8544A0F98D36}" srcOrd="1" destOrd="0" presId="urn:microsoft.com/office/officeart/2005/8/layout/list1"/>
    <dgm:cxn modelId="{705EC0E1-AEF6-426D-BE2D-DB8D7A5C6B70}" type="presParOf" srcId="{18A2CA89-9348-4503-B0AD-97465CE2FC58}" destId="{360CE82B-9DA5-4452-9127-B233261A4340}" srcOrd="2" destOrd="0" presId="urn:microsoft.com/office/officeart/2005/8/layout/list1"/>
    <dgm:cxn modelId="{FF47A8BA-67F3-4CC7-8F58-9A662D0DD162}" type="presParOf" srcId="{18A2CA89-9348-4503-B0AD-97465CE2FC58}" destId="{758E0BE2-FB74-41AA-8AC0-ACB09561C646}" srcOrd="3" destOrd="0" presId="urn:microsoft.com/office/officeart/2005/8/layout/list1"/>
    <dgm:cxn modelId="{97F39008-D1C9-49F3-80DB-62D75325AA5A}" type="presParOf" srcId="{18A2CA89-9348-4503-B0AD-97465CE2FC58}" destId="{ED110152-4837-4D66-B04D-F08F1D5B8B4C}" srcOrd="4" destOrd="0" presId="urn:microsoft.com/office/officeart/2005/8/layout/list1"/>
    <dgm:cxn modelId="{2746635D-C3BA-4DCE-9261-A2FAFD38D808}" type="presParOf" srcId="{ED110152-4837-4D66-B04D-F08F1D5B8B4C}" destId="{0FB8C9B2-F37F-4A79-A790-D96C772089F5}" srcOrd="0" destOrd="0" presId="urn:microsoft.com/office/officeart/2005/8/layout/list1"/>
    <dgm:cxn modelId="{1F52D673-0D6E-4B21-AA46-DF5B67229F3F}" type="presParOf" srcId="{ED110152-4837-4D66-B04D-F08F1D5B8B4C}" destId="{BF9B45AC-EF83-41F8-A70D-8ADA6FABB2D7}" srcOrd="1" destOrd="0" presId="urn:microsoft.com/office/officeart/2005/8/layout/list1"/>
    <dgm:cxn modelId="{0686036E-E152-41AD-91D3-10484FD467D8}" type="presParOf" srcId="{18A2CA89-9348-4503-B0AD-97465CE2FC58}" destId="{936462D3-AA2A-4CB8-998F-C421F3D196BB}" srcOrd="5" destOrd="0" presId="urn:microsoft.com/office/officeart/2005/8/layout/list1"/>
    <dgm:cxn modelId="{17C09843-AC66-4BE5-BBC9-DD4305D804C0}" type="presParOf" srcId="{18A2CA89-9348-4503-B0AD-97465CE2FC58}" destId="{C1A9BC54-0CF7-4050-9D44-256D85D0A1E2}" srcOrd="6" destOrd="0" presId="urn:microsoft.com/office/officeart/2005/8/layout/list1"/>
    <dgm:cxn modelId="{65448BF5-A0EA-405F-A0F0-2FBB634140E2}" type="presParOf" srcId="{18A2CA89-9348-4503-B0AD-97465CE2FC58}" destId="{3CCDF4DB-02B5-4EB9-8935-215D1F46966A}" srcOrd="7" destOrd="0" presId="urn:microsoft.com/office/officeart/2005/8/layout/list1"/>
    <dgm:cxn modelId="{336730DF-7330-4DEA-9686-1E8CACD4CAF6}" type="presParOf" srcId="{18A2CA89-9348-4503-B0AD-97465CE2FC58}" destId="{52939281-11A7-4782-BC9A-C5C300BB329A}" srcOrd="8" destOrd="0" presId="urn:microsoft.com/office/officeart/2005/8/layout/list1"/>
    <dgm:cxn modelId="{BB5DC927-2794-485B-AA5E-F13113387B8C}" type="presParOf" srcId="{52939281-11A7-4782-BC9A-C5C300BB329A}" destId="{7F8D9E62-2F78-4976-8AE1-3A27DDA8E281}" srcOrd="0" destOrd="0" presId="urn:microsoft.com/office/officeart/2005/8/layout/list1"/>
    <dgm:cxn modelId="{B824B587-BB88-4DB6-8FCF-2E355C51B9DA}" type="presParOf" srcId="{52939281-11A7-4782-BC9A-C5C300BB329A}" destId="{3079699D-3E94-4F5B-9A77-9865EB58F236}" srcOrd="1" destOrd="0" presId="urn:microsoft.com/office/officeart/2005/8/layout/list1"/>
    <dgm:cxn modelId="{4ABBBB98-442B-4B61-A1CB-185837358560}" type="presParOf" srcId="{18A2CA89-9348-4503-B0AD-97465CE2FC58}" destId="{34BC9D07-78B9-4A1D-98E6-DAFE40C6107F}" srcOrd="9" destOrd="0" presId="urn:microsoft.com/office/officeart/2005/8/layout/list1"/>
    <dgm:cxn modelId="{63447E5A-C879-4D10-90C6-38400D87B82E}" type="presParOf" srcId="{18A2CA89-9348-4503-B0AD-97465CE2FC58}" destId="{52FF284F-6A9D-4DB2-99E0-714E26568897}" srcOrd="10" destOrd="0" presId="urn:microsoft.com/office/officeart/2005/8/layout/list1"/>
    <dgm:cxn modelId="{A13FD903-7CBD-4248-BBD4-36FC60C9830C}" type="presParOf" srcId="{18A2CA89-9348-4503-B0AD-97465CE2FC58}" destId="{D015AF80-9FB9-4D04-90FF-E4C4012F14E4}" srcOrd="11" destOrd="0" presId="urn:microsoft.com/office/officeart/2005/8/layout/list1"/>
    <dgm:cxn modelId="{A44E75A3-AF53-453B-BBC0-4344D1935E84}" type="presParOf" srcId="{18A2CA89-9348-4503-B0AD-97465CE2FC58}" destId="{A27E028C-13AA-4E83-ACFA-1B7FBE06AA0F}" srcOrd="12" destOrd="0" presId="urn:microsoft.com/office/officeart/2005/8/layout/list1"/>
    <dgm:cxn modelId="{F047A3B3-3CE7-4817-BABB-FD1A0A841D40}" type="presParOf" srcId="{A27E028C-13AA-4E83-ACFA-1B7FBE06AA0F}" destId="{24148753-CF6D-46FA-BB6C-334778B87709}" srcOrd="0" destOrd="0" presId="urn:microsoft.com/office/officeart/2005/8/layout/list1"/>
    <dgm:cxn modelId="{0F46E5F1-16FE-48C1-9993-359AA09E2422}" type="presParOf" srcId="{A27E028C-13AA-4E83-ACFA-1B7FBE06AA0F}" destId="{B345E277-2AAC-44A1-8775-F261305C9ED3}" srcOrd="1" destOrd="0" presId="urn:microsoft.com/office/officeart/2005/8/layout/list1"/>
    <dgm:cxn modelId="{6A62A88A-E707-4798-8645-D0DBC77DF732}" type="presParOf" srcId="{18A2CA89-9348-4503-B0AD-97465CE2FC58}" destId="{70247FBC-5402-4A78-A05E-6C53CB6C5F3D}" srcOrd="13" destOrd="0" presId="urn:microsoft.com/office/officeart/2005/8/layout/list1"/>
    <dgm:cxn modelId="{BD018AE8-A4BB-40CD-BFD4-E38030B5A159}" type="presParOf" srcId="{18A2CA89-9348-4503-B0AD-97465CE2FC58}" destId="{0837E906-0399-4FD9-9140-D59AA9DFABAC}" srcOrd="14" destOrd="0" presId="urn:microsoft.com/office/officeart/2005/8/layout/list1"/>
    <dgm:cxn modelId="{E83178E7-B35E-4245-A3CA-90EBFB668D1A}" type="presParOf" srcId="{18A2CA89-9348-4503-B0AD-97465CE2FC58}" destId="{EF20CF9D-7305-4D2B-AF8D-974C54F7E538}" srcOrd="15" destOrd="0" presId="urn:microsoft.com/office/officeart/2005/8/layout/list1"/>
    <dgm:cxn modelId="{0399E144-C5D3-4E49-80F3-8130E66A1AC2}" type="presParOf" srcId="{18A2CA89-9348-4503-B0AD-97465CE2FC58}" destId="{9ED31DC8-F2FF-4E20-8929-37222501B675}" srcOrd="16" destOrd="0" presId="urn:microsoft.com/office/officeart/2005/8/layout/list1"/>
    <dgm:cxn modelId="{C097A827-ADAE-42EC-9498-398A97B88FBA}" type="presParOf" srcId="{9ED31DC8-F2FF-4E20-8929-37222501B675}" destId="{AE8968CD-901E-426B-B0BD-D36179DE1BD3}" srcOrd="0" destOrd="0" presId="urn:microsoft.com/office/officeart/2005/8/layout/list1"/>
    <dgm:cxn modelId="{378D5EA2-7791-4A12-84FA-DCB24D75605A}" type="presParOf" srcId="{9ED31DC8-F2FF-4E20-8929-37222501B675}" destId="{C5543F4A-2CCF-44C4-AEC6-51A4275D77A4}" srcOrd="1" destOrd="0" presId="urn:microsoft.com/office/officeart/2005/8/layout/list1"/>
    <dgm:cxn modelId="{ABA3C8C0-1409-46F3-B980-F2C9C80CF959}" type="presParOf" srcId="{18A2CA89-9348-4503-B0AD-97465CE2FC58}" destId="{6756DF4A-5F42-425A-81F4-F4F9F5F44531}" srcOrd="17" destOrd="0" presId="urn:microsoft.com/office/officeart/2005/8/layout/list1"/>
    <dgm:cxn modelId="{7BB08CDC-8350-402C-92ED-F270861BF832}" type="presParOf" srcId="{18A2CA89-9348-4503-B0AD-97465CE2FC58}" destId="{B9D18FD2-94C5-42FF-BFC4-434E1DE1295A}" srcOrd="18" destOrd="0" presId="urn:microsoft.com/office/officeart/2005/8/layout/list1"/>
    <dgm:cxn modelId="{FE3B17C2-3DF9-4403-94EA-C427FE534F48}" type="presParOf" srcId="{18A2CA89-9348-4503-B0AD-97465CE2FC58}" destId="{875AB663-0457-4976-86F3-4811B1CC199A}" srcOrd="19" destOrd="0" presId="urn:microsoft.com/office/officeart/2005/8/layout/list1"/>
    <dgm:cxn modelId="{2C25312B-0F17-4323-B967-CC4407DD27E0}" type="presParOf" srcId="{18A2CA89-9348-4503-B0AD-97465CE2FC58}" destId="{696C7D54-C920-4373-B845-C242F28F93CC}" srcOrd="20" destOrd="0" presId="urn:microsoft.com/office/officeart/2005/8/layout/list1"/>
    <dgm:cxn modelId="{E02BFF27-DD9E-42D4-85B6-12744EF505AE}" type="presParOf" srcId="{696C7D54-C920-4373-B845-C242F28F93CC}" destId="{FE22816E-0EE3-430D-AEC8-98F96B554576}" srcOrd="0" destOrd="0" presId="urn:microsoft.com/office/officeart/2005/8/layout/list1"/>
    <dgm:cxn modelId="{07CC7A3A-529E-4A94-8AC3-851DCBA6FA83}" type="presParOf" srcId="{696C7D54-C920-4373-B845-C242F28F93CC}" destId="{84B076E0-BAAE-41DC-9E1B-06B8693A7BDE}" srcOrd="1" destOrd="0" presId="urn:microsoft.com/office/officeart/2005/8/layout/list1"/>
    <dgm:cxn modelId="{5E279A94-4FC2-49DE-888F-34BC15E6DE96}" type="presParOf" srcId="{18A2CA89-9348-4503-B0AD-97465CE2FC58}" destId="{12F638F2-F3E5-4C9B-9CF8-FA021A324EF0}" srcOrd="21" destOrd="0" presId="urn:microsoft.com/office/officeart/2005/8/layout/list1"/>
    <dgm:cxn modelId="{9984DD79-1A68-419B-BCC5-875B48E5AA41}" type="presParOf" srcId="{18A2CA89-9348-4503-B0AD-97465CE2FC58}" destId="{0E573191-34E4-42F1-9EC2-31026A8A77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55903-2476-4A07-BA4B-07E224C17705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C0FC6-2C5A-4B0E-A0E7-B83A544D1736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4,1 млн. руб.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8118AFE0-9007-46A9-979D-ED9298BEAEFD}" type="parTrans" cxnId="{63465DA8-0318-4023-8FC6-6C6E852738C6}">
      <dgm:prSet/>
      <dgm:spPr/>
      <dgm:t>
        <a:bodyPr/>
        <a:lstStyle/>
        <a:p>
          <a:endParaRPr lang="ru-RU"/>
        </a:p>
      </dgm:t>
    </dgm:pt>
    <dgm:pt modelId="{990A156C-A7E2-428F-B2EC-31056403332A}" type="sibTrans" cxnId="{63465DA8-0318-4023-8FC6-6C6E852738C6}">
      <dgm:prSet/>
      <dgm:spPr/>
      <dgm:t>
        <a:bodyPr/>
        <a:lstStyle/>
        <a:p>
          <a:endParaRPr lang="ru-RU"/>
        </a:p>
      </dgm:t>
    </dgm:pt>
    <dgm:pt modelId="{68198772-6DBD-43FE-96BD-6FA027A5DB61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4,8 млн. руб.</a:t>
          </a:r>
          <a:endParaRPr lang="ru-RU" sz="1000" dirty="0"/>
        </a:p>
      </dgm:t>
    </dgm:pt>
    <dgm:pt modelId="{9DBE5DDB-8C1D-4921-9AA0-1E8D683CDCB6}" type="parTrans" cxnId="{9FFC14AD-CA15-4FA3-9837-A05EE08C2B81}">
      <dgm:prSet/>
      <dgm:spPr/>
      <dgm:t>
        <a:bodyPr/>
        <a:lstStyle/>
        <a:p>
          <a:endParaRPr lang="ru-RU"/>
        </a:p>
      </dgm:t>
    </dgm:pt>
    <dgm:pt modelId="{DC086E13-0D8F-48C3-9387-41F4B6A9261A}" type="sibTrans" cxnId="{9FFC14AD-CA15-4FA3-9837-A05EE08C2B81}">
      <dgm:prSet/>
      <dgm:spPr/>
      <dgm:t>
        <a:bodyPr/>
        <a:lstStyle/>
        <a:p>
          <a:endParaRPr lang="ru-RU"/>
        </a:p>
      </dgm:t>
    </dgm:pt>
    <dgm:pt modelId="{018038F0-8D07-4782-A720-7F05AD6A5D1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69,3 </a:t>
          </a:r>
          <a:r>
            <a:rPr lang="ru-RU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млн. руб.</a:t>
          </a:r>
          <a:endParaRPr lang="ru-RU" sz="1800" b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DD833554-07F5-47E6-BF32-579BA0C1ED42}" type="parTrans" cxnId="{3833A037-6D6C-4428-AB49-55CEAEA45EAD}">
      <dgm:prSet/>
      <dgm:spPr/>
      <dgm:t>
        <a:bodyPr/>
        <a:lstStyle/>
        <a:p>
          <a:endParaRPr lang="ru-RU"/>
        </a:p>
      </dgm:t>
    </dgm:pt>
    <dgm:pt modelId="{FB47D0AA-60A9-4A98-93C9-DBE388BEDE1F}" type="sibTrans" cxnId="{3833A037-6D6C-4428-AB49-55CEAEA45EAD}">
      <dgm:prSet/>
      <dgm:spPr/>
      <dgm:t>
        <a:bodyPr/>
        <a:lstStyle/>
        <a:p>
          <a:endParaRPr lang="ru-RU"/>
        </a:p>
      </dgm:t>
    </dgm:pt>
    <dgm:pt modelId="{F4C3E683-DEE4-4652-ACBA-69220B2D8773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4,2 млн. руб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6EB6F81-2E79-4DAB-9F7D-82A9AA5F4E28}" type="parTrans" cxnId="{21FD4D15-FCE5-401D-A852-65B0EAC2992C}">
      <dgm:prSet/>
      <dgm:spPr/>
      <dgm:t>
        <a:bodyPr/>
        <a:lstStyle/>
        <a:p>
          <a:endParaRPr lang="ru-RU"/>
        </a:p>
      </dgm:t>
    </dgm:pt>
    <dgm:pt modelId="{E6501502-F0C1-479E-A318-53087BCBE9B6}" type="sibTrans" cxnId="{21FD4D15-FCE5-401D-A852-65B0EAC2992C}">
      <dgm:prSet/>
      <dgm:spPr/>
      <dgm:t>
        <a:bodyPr/>
        <a:lstStyle/>
        <a:p>
          <a:endParaRPr lang="ru-RU"/>
        </a:p>
      </dgm:t>
    </dgm:pt>
    <dgm:pt modelId="{46D019C6-6B81-4FE3-8727-6E17CD3E646B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56,2 млн. руб.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40BD80E-DD28-4DED-920B-C5018346FB31}" type="parTrans" cxnId="{BD7E9CC7-FC41-48AE-8947-EAF35F2AA264}">
      <dgm:prSet/>
      <dgm:spPr/>
      <dgm:t>
        <a:bodyPr/>
        <a:lstStyle/>
        <a:p>
          <a:endParaRPr lang="ru-RU"/>
        </a:p>
      </dgm:t>
    </dgm:pt>
    <dgm:pt modelId="{80ED499A-04F0-4C46-B4F9-473E8C826CE6}" type="sibTrans" cxnId="{BD7E9CC7-FC41-48AE-8947-EAF35F2AA264}">
      <dgm:prSet/>
      <dgm:spPr/>
      <dgm:t>
        <a:bodyPr/>
        <a:lstStyle/>
        <a:p>
          <a:endParaRPr lang="ru-RU"/>
        </a:p>
      </dgm:t>
    </dgm:pt>
    <dgm:pt modelId="{6069C9FF-B224-4972-8C76-40AF54F9F0E6}" type="pres">
      <dgm:prSet presAssocID="{96755903-2476-4A07-BA4B-07E224C177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6D1037-40AF-4DEA-9D46-DCF7DEE53886}" type="pres">
      <dgm:prSet presAssocID="{96755903-2476-4A07-BA4B-07E224C17705}" presName="vNodes" presStyleCnt="0"/>
      <dgm:spPr/>
    </dgm:pt>
    <dgm:pt modelId="{8D091986-2B7A-4D33-9CF2-5178BBB4A449}" type="pres">
      <dgm:prSet presAssocID="{1B9C0FC6-2C5A-4B0E-A0E7-B83A544D1736}" presName="node" presStyleLbl="node1" presStyleIdx="0" presStyleCnt="5" custLinFactNeighborX="-41157" custLinFactNeighborY="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C8AC-FEA9-421A-86E1-35082744B1DB}" type="pres">
      <dgm:prSet presAssocID="{990A156C-A7E2-428F-B2EC-31056403332A}" presName="spacerT" presStyleCnt="0"/>
      <dgm:spPr/>
    </dgm:pt>
    <dgm:pt modelId="{8AD84226-8218-4896-90A6-2BB5C15CED26}" type="pres">
      <dgm:prSet presAssocID="{990A156C-A7E2-428F-B2EC-31056403332A}" presName="sibTrans" presStyleLbl="sibTrans2D1" presStyleIdx="0" presStyleCnt="4" custLinFactNeighborX="-70961" custLinFactNeighborY="2899"/>
      <dgm:spPr/>
      <dgm:t>
        <a:bodyPr/>
        <a:lstStyle/>
        <a:p>
          <a:endParaRPr lang="ru-RU"/>
        </a:p>
      </dgm:t>
    </dgm:pt>
    <dgm:pt modelId="{B640671B-25A2-4C08-9D0E-76C3137260EF}" type="pres">
      <dgm:prSet presAssocID="{990A156C-A7E2-428F-B2EC-31056403332A}" presName="spacerB" presStyleCnt="0"/>
      <dgm:spPr/>
    </dgm:pt>
    <dgm:pt modelId="{75487F24-8468-439D-A14F-494E52E264A6}" type="pres">
      <dgm:prSet presAssocID="{F4C3E683-DEE4-4652-ACBA-69220B2D8773}" presName="node" presStyleLbl="node1" presStyleIdx="1" presStyleCnt="5" custLinFactNeighborX="-41157" custLinFactNeighborY="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7537-88C6-48A2-8ED7-708FFE284A37}" type="pres">
      <dgm:prSet presAssocID="{E6501502-F0C1-479E-A318-53087BCBE9B6}" presName="spacerT" presStyleCnt="0"/>
      <dgm:spPr/>
    </dgm:pt>
    <dgm:pt modelId="{D555221D-3232-4E70-8A53-8306235DDEE0}" type="pres">
      <dgm:prSet presAssocID="{E6501502-F0C1-479E-A318-53087BCBE9B6}" presName="sibTrans" presStyleLbl="sibTrans2D1" presStyleIdx="1" presStyleCnt="4" custLinFactNeighborX="-70961" custLinFactNeighborY="2899"/>
      <dgm:spPr/>
      <dgm:t>
        <a:bodyPr/>
        <a:lstStyle/>
        <a:p>
          <a:endParaRPr lang="ru-RU"/>
        </a:p>
      </dgm:t>
    </dgm:pt>
    <dgm:pt modelId="{4C4863A6-3BF6-4FB3-83C7-7DC9848B24E6}" type="pres">
      <dgm:prSet presAssocID="{E6501502-F0C1-479E-A318-53087BCBE9B6}" presName="spacerB" presStyleCnt="0"/>
      <dgm:spPr/>
    </dgm:pt>
    <dgm:pt modelId="{D8167D88-4042-40AC-8081-5C81A4D3E7A1}" type="pres">
      <dgm:prSet presAssocID="{68198772-6DBD-43FE-96BD-6FA027A5DB61}" presName="node" presStyleLbl="node1" presStyleIdx="2" presStyleCnt="5" custLinFactNeighborX="-41157" custLinFactNeighborY="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CBCA-6020-4C29-97C1-8D9B52ED3112}" type="pres">
      <dgm:prSet presAssocID="{DC086E13-0D8F-48C3-9387-41F4B6A9261A}" presName="spacerT" presStyleCnt="0"/>
      <dgm:spPr/>
    </dgm:pt>
    <dgm:pt modelId="{6CFBEDF8-7296-41C5-8B04-4777F3760C01}" type="pres">
      <dgm:prSet presAssocID="{DC086E13-0D8F-48C3-9387-41F4B6A9261A}" presName="sibTrans" presStyleLbl="sibTrans2D1" presStyleIdx="2" presStyleCnt="4" custLinFactNeighborX="-69327" custLinFactNeighborY="-24260"/>
      <dgm:spPr/>
      <dgm:t>
        <a:bodyPr/>
        <a:lstStyle/>
        <a:p>
          <a:endParaRPr lang="ru-RU"/>
        </a:p>
      </dgm:t>
    </dgm:pt>
    <dgm:pt modelId="{4B88D5CF-4690-4E55-936D-3872693B8692}" type="pres">
      <dgm:prSet presAssocID="{DC086E13-0D8F-48C3-9387-41F4B6A9261A}" presName="spacerB" presStyleCnt="0"/>
      <dgm:spPr/>
    </dgm:pt>
    <dgm:pt modelId="{9291D51A-0C4C-4388-AD06-DB605B3596E4}" type="pres">
      <dgm:prSet presAssocID="{46D019C6-6B81-4FE3-8727-6E17CD3E646B}" presName="node" presStyleLbl="node1" presStyleIdx="3" presStyleCnt="5" custLinFactNeighborX="-42527" custLinFactNeighborY="2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E4F1-D72A-4FA6-B594-3DE76A0E0FB8}" type="pres">
      <dgm:prSet presAssocID="{96755903-2476-4A07-BA4B-07E224C17705}" presName="sibTransLast" presStyleLbl="sibTrans2D1" presStyleIdx="3" presStyleCnt="4" custScaleX="121994" custScaleY="134459"/>
      <dgm:spPr/>
      <dgm:t>
        <a:bodyPr/>
        <a:lstStyle/>
        <a:p>
          <a:endParaRPr lang="ru-RU"/>
        </a:p>
      </dgm:t>
    </dgm:pt>
    <dgm:pt modelId="{35D358BC-7F3F-4BE5-BD89-0ED76FB44F94}" type="pres">
      <dgm:prSet presAssocID="{96755903-2476-4A07-BA4B-07E224C1770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F2E6239-058E-43A3-ACEF-02F62A3C8D81}" type="pres">
      <dgm:prSet presAssocID="{96755903-2476-4A07-BA4B-07E224C17705}" presName="lastNode" presStyleLbl="node1" presStyleIdx="4" presStyleCnt="5" custScaleX="95490" custScaleY="8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5AA6E-3223-48CF-9C45-306E81C01B49}" type="presOf" srcId="{E6501502-F0C1-479E-A318-53087BCBE9B6}" destId="{D555221D-3232-4E70-8A53-8306235DDEE0}" srcOrd="0" destOrd="0" presId="urn:microsoft.com/office/officeart/2005/8/layout/equation2"/>
    <dgm:cxn modelId="{6D06EACD-111B-494E-AB76-3D220DFD0375}" type="presOf" srcId="{F4C3E683-DEE4-4652-ACBA-69220B2D8773}" destId="{75487F24-8468-439D-A14F-494E52E264A6}" srcOrd="0" destOrd="0" presId="urn:microsoft.com/office/officeart/2005/8/layout/equation2"/>
    <dgm:cxn modelId="{3833A037-6D6C-4428-AB49-55CEAEA45EAD}" srcId="{96755903-2476-4A07-BA4B-07E224C17705}" destId="{018038F0-8D07-4782-A720-7F05AD6A5D13}" srcOrd="4" destOrd="0" parTransId="{DD833554-07F5-47E6-BF32-579BA0C1ED42}" sibTransId="{FB47D0AA-60A9-4A98-93C9-DBE388BEDE1F}"/>
    <dgm:cxn modelId="{81840F1F-DC44-4EF4-B352-3B02F78BBE91}" type="presOf" srcId="{46D019C6-6B81-4FE3-8727-6E17CD3E646B}" destId="{9291D51A-0C4C-4388-AD06-DB605B3596E4}" srcOrd="0" destOrd="0" presId="urn:microsoft.com/office/officeart/2005/8/layout/equation2"/>
    <dgm:cxn modelId="{B73D434D-872A-4B98-AAF3-FE3FFE2D1F76}" type="presOf" srcId="{018038F0-8D07-4782-A720-7F05AD6A5D13}" destId="{8F2E6239-058E-43A3-ACEF-02F62A3C8D81}" srcOrd="0" destOrd="0" presId="urn:microsoft.com/office/officeart/2005/8/layout/equation2"/>
    <dgm:cxn modelId="{21FD4D15-FCE5-401D-A852-65B0EAC2992C}" srcId="{96755903-2476-4A07-BA4B-07E224C17705}" destId="{F4C3E683-DEE4-4652-ACBA-69220B2D8773}" srcOrd="1" destOrd="0" parTransId="{36EB6F81-2E79-4DAB-9F7D-82A9AA5F4E28}" sibTransId="{E6501502-F0C1-479E-A318-53087BCBE9B6}"/>
    <dgm:cxn modelId="{F88FABB2-9449-41C8-8389-65B41765C4D8}" type="presOf" srcId="{80ED499A-04F0-4C46-B4F9-473E8C826CE6}" destId="{35D358BC-7F3F-4BE5-BD89-0ED76FB44F94}" srcOrd="1" destOrd="0" presId="urn:microsoft.com/office/officeart/2005/8/layout/equation2"/>
    <dgm:cxn modelId="{B1176222-917C-45F4-B1BB-F2E10E34F097}" type="presOf" srcId="{990A156C-A7E2-428F-B2EC-31056403332A}" destId="{8AD84226-8218-4896-90A6-2BB5C15CED26}" srcOrd="0" destOrd="0" presId="urn:microsoft.com/office/officeart/2005/8/layout/equation2"/>
    <dgm:cxn modelId="{5D5B8D7A-5076-4D73-B280-03A8D072948C}" type="presOf" srcId="{1B9C0FC6-2C5A-4B0E-A0E7-B83A544D1736}" destId="{8D091986-2B7A-4D33-9CF2-5178BBB4A449}" srcOrd="0" destOrd="0" presId="urn:microsoft.com/office/officeart/2005/8/layout/equation2"/>
    <dgm:cxn modelId="{63465DA8-0318-4023-8FC6-6C6E852738C6}" srcId="{96755903-2476-4A07-BA4B-07E224C17705}" destId="{1B9C0FC6-2C5A-4B0E-A0E7-B83A544D1736}" srcOrd="0" destOrd="0" parTransId="{8118AFE0-9007-46A9-979D-ED9298BEAEFD}" sibTransId="{990A156C-A7E2-428F-B2EC-31056403332A}"/>
    <dgm:cxn modelId="{3F5144AE-4AD7-4F65-A7F7-CD18CBC35FF7}" type="presOf" srcId="{DC086E13-0D8F-48C3-9387-41F4B6A9261A}" destId="{6CFBEDF8-7296-41C5-8B04-4777F3760C01}" srcOrd="0" destOrd="0" presId="urn:microsoft.com/office/officeart/2005/8/layout/equation2"/>
    <dgm:cxn modelId="{81448B24-B45B-4938-816D-2122819D520D}" type="presOf" srcId="{96755903-2476-4A07-BA4B-07E224C17705}" destId="{6069C9FF-B224-4972-8C76-40AF54F9F0E6}" srcOrd="0" destOrd="0" presId="urn:microsoft.com/office/officeart/2005/8/layout/equation2"/>
    <dgm:cxn modelId="{DA1C8A85-89D9-4516-86BE-1EAD3001C0D1}" type="presOf" srcId="{80ED499A-04F0-4C46-B4F9-473E8C826CE6}" destId="{F420E4F1-D72A-4FA6-B594-3DE76A0E0FB8}" srcOrd="0" destOrd="0" presId="urn:microsoft.com/office/officeart/2005/8/layout/equation2"/>
    <dgm:cxn modelId="{90A4CBFC-8E93-4042-A673-CF1D65C050DF}" type="presOf" srcId="{68198772-6DBD-43FE-96BD-6FA027A5DB61}" destId="{D8167D88-4042-40AC-8081-5C81A4D3E7A1}" srcOrd="0" destOrd="0" presId="urn:microsoft.com/office/officeart/2005/8/layout/equation2"/>
    <dgm:cxn modelId="{BD7E9CC7-FC41-48AE-8947-EAF35F2AA264}" srcId="{96755903-2476-4A07-BA4B-07E224C17705}" destId="{46D019C6-6B81-4FE3-8727-6E17CD3E646B}" srcOrd="3" destOrd="0" parTransId="{A40BD80E-DD28-4DED-920B-C5018346FB31}" sibTransId="{80ED499A-04F0-4C46-B4F9-473E8C826CE6}"/>
    <dgm:cxn modelId="{9FFC14AD-CA15-4FA3-9837-A05EE08C2B81}" srcId="{96755903-2476-4A07-BA4B-07E224C17705}" destId="{68198772-6DBD-43FE-96BD-6FA027A5DB61}" srcOrd="2" destOrd="0" parTransId="{9DBE5DDB-8C1D-4921-9AA0-1E8D683CDCB6}" sibTransId="{DC086E13-0D8F-48C3-9387-41F4B6A9261A}"/>
    <dgm:cxn modelId="{67010B69-80C9-4194-837E-510C82820C6B}" type="presParOf" srcId="{6069C9FF-B224-4972-8C76-40AF54F9F0E6}" destId="{506D1037-40AF-4DEA-9D46-DCF7DEE53886}" srcOrd="0" destOrd="0" presId="urn:microsoft.com/office/officeart/2005/8/layout/equation2"/>
    <dgm:cxn modelId="{1730D0AE-5543-48F9-AE92-92FFA329E855}" type="presParOf" srcId="{506D1037-40AF-4DEA-9D46-DCF7DEE53886}" destId="{8D091986-2B7A-4D33-9CF2-5178BBB4A449}" srcOrd="0" destOrd="0" presId="urn:microsoft.com/office/officeart/2005/8/layout/equation2"/>
    <dgm:cxn modelId="{7B887B83-D28A-468E-85CB-BFFD29BF210D}" type="presParOf" srcId="{506D1037-40AF-4DEA-9D46-DCF7DEE53886}" destId="{A56FC8AC-FEA9-421A-86E1-35082744B1DB}" srcOrd="1" destOrd="0" presId="urn:microsoft.com/office/officeart/2005/8/layout/equation2"/>
    <dgm:cxn modelId="{9E77EE12-3B4E-41D5-810E-120F46A819F2}" type="presParOf" srcId="{506D1037-40AF-4DEA-9D46-DCF7DEE53886}" destId="{8AD84226-8218-4896-90A6-2BB5C15CED26}" srcOrd="2" destOrd="0" presId="urn:microsoft.com/office/officeart/2005/8/layout/equation2"/>
    <dgm:cxn modelId="{BECA6EB9-74BB-4846-8A99-DB8068FC2A97}" type="presParOf" srcId="{506D1037-40AF-4DEA-9D46-DCF7DEE53886}" destId="{B640671B-25A2-4C08-9D0E-76C3137260EF}" srcOrd="3" destOrd="0" presId="urn:microsoft.com/office/officeart/2005/8/layout/equation2"/>
    <dgm:cxn modelId="{913C79F9-DBEB-483F-BD9D-D1F2C9176C48}" type="presParOf" srcId="{506D1037-40AF-4DEA-9D46-DCF7DEE53886}" destId="{75487F24-8468-439D-A14F-494E52E264A6}" srcOrd="4" destOrd="0" presId="urn:microsoft.com/office/officeart/2005/8/layout/equation2"/>
    <dgm:cxn modelId="{2E9A6277-92A1-48DB-8A3C-8672F4AC1214}" type="presParOf" srcId="{506D1037-40AF-4DEA-9D46-DCF7DEE53886}" destId="{35927537-88C6-48A2-8ED7-708FFE284A37}" srcOrd="5" destOrd="0" presId="urn:microsoft.com/office/officeart/2005/8/layout/equation2"/>
    <dgm:cxn modelId="{F6531845-4A2A-4DC1-8612-2463BE5F3ED4}" type="presParOf" srcId="{506D1037-40AF-4DEA-9D46-DCF7DEE53886}" destId="{D555221D-3232-4E70-8A53-8306235DDEE0}" srcOrd="6" destOrd="0" presId="urn:microsoft.com/office/officeart/2005/8/layout/equation2"/>
    <dgm:cxn modelId="{AD0BEE05-0C66-4685-93D7-D42745BB1486}" type="presParOf" srcId="{506D1037-40AF-4DEA-9D46-DCF7DEE53886}" destId="{4C4863A6-3BF6-4FB3-83C7-7DC9848B24E6}" srcOrd="7" destOrd="0" presId="urn:microsoft.com/office/officeart/2005/8/layout/equation2"/>
    <dgm:cxn modelId="{661CE047-4598-4502-ACEB-EB5FA2ABD63D}" type="presParOf" srcId="{506D1037-40AF-4DEA-9D46-DCF7DEE53886}" destId="{D8167D88-4042-40AC-8081-5C81A4D3E7A1}" srcOrd="8" destOrd="0" presId="urn:microsoft.com/office/officeart/2005/8/layout/equation2"/>
    <dgm:cxn modelId="{CA1CB6AE-4E97-4D46-A241-9182780E51D4}" type="presParOf" srcId="{506D1037-40AF-4DEA-9D46-DCF7DEE53886}" destId="{2C74CBCA-6020-4C29-97C1-8D9B52ED3112}" srcOrd="9" destOrd="0" presId="urn:microsoft.com/office/officeart/2005/8/layout/equation2"/>
    <dgm:cxn modelId="{2931BD55-71E6-4EB1-811F-FF6FDA2CF2DC}" type="presParOf" srcId="{506D1037-40AF-4DEA-9D46-DCF7DEE53886}" destId="{6CFBEDF8-7296-41C5-8B04-4777F3760C01}" srcOrd="10" destOrd="0" presId="urn:microsoft.com/office/officeart/2005/8/layout/equation2"/>
    <dgm:cxn modelId="{50F4C494-50B8-4376-8AFA-63940E229464}" type="presParOf" srcId="{506D1037-40AF-4DEA-9D46-DCF7DEE53886}" destId="{4B88D5CF-4690-4E55-936D-3872693B8692}" srcOrd="11" destOrd="0" presId="urn:microsoft.com/office/officeart/2005/8/layout/equation2"/>
    <dgm:cxn modelId="{624C05C3-8AC9-462A-A0E0-381E22ED3859}" type="presParOf" srcId="{506D1037-40AF-4DEA-9D46-DCF7DEE53886}" destId="{9291D51A-0C4C-4388-AD06-DB605B3596E4}" srcOrd="12" destOrd="0" presId="urn:microsoft.com/office/officeart/2005/8/layout/equation2"/>
    <dgm:cxn modelId="{74F8AADD-B1AB-40A0-997B-21FA7CE9AB55}" type="presParOf" srcId="{6069C9FF-B224-4972-8C76-40AF54F9F0E6}" destId="{F420E4F1-D72A-4FA6-B594-3DE76A0E0FB8}" srcOrd="1" destOrd="0" presId="urn:microsoft.com/office/officeart/2005/8/layout/equation2"/>
    <dgm:cxn modelId="{719D5294-A86B-490B-8D07-F7AAF8FF9CAB}" type="presParOf" srcId="{F420E4F1-D72A-4FA6-B594-3DE76A0E0FB8}" destId="{35D358BC-7F3F-4BE5-BD89-0ED76FB44F94}" srcOrd="0" destOrd="0" presId="urn:microsoft.com/office/officeart/2005/8/layout/equation2"/>
    <dgm:cxn modelId="{6AD732A2-288F-468D-9045-24BE9C71441A}" type="presParOf" srcId="{6069C9FF-B224-4972-8C76-40AF54F9F0E6}" destId="{8F2E6239-058E-43A3-ACEF-02F62A3C8D8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CE82B-9DA5-4452-9127-B233261A4340}">
      <dsp:nvSpPr>
        <dsp:cNvPr id="0" name=""/>
        <dsp:cNvSpPr/>
      </dsp:nvSpPr>
      <dsp:spPr>
        <a:xfrm>
          <a:off x="0" y="371319"/>
          <a:ext cx="60960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962D9-A3F1-4477-A2CA-292216340527}">
      <dsp:nvSpPr>
        <dsp:cNvPr id="0" name=""/>
        <dsp:cNvSpPr/>
      </dsp:nvSpPr>
      <dsp:spPr>
        <a:xfrm>
          <a:off x="304800" y="164679"/>
          <a:ext cx="4267200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«Конструкторское бюро-1»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24975" y="184854"/>
        <a:ext cx="4226850" cy="372930"/>
      </dsp:txXfrm>
    </dsp:sp>
    <dsp:sp modelId="{C1A9BC54-0CF7-4050-9D44-256D85D0A1E2}">
      <dsp:nvSpPr>
        <dsp:cNvPr id="0" name=""/>
        <dsp:cNvSpPr/>
      </dsp:nvSpPr>
      <dsp:spPr>
        <a:xfrm>
          <a:off x="0" y="1006359"/>
          <a:ext cx="60960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B45AC-EF83-41F8-A70D-8ADA6FABB2D7}">
      <dsp:nvSpPr>
        <dsp:cNvPr id="0" name=""/>
        <dsp:cNvSpPr/>
      </dsp:nvSpPr>
      <dsp:spPr>
        <a:xfrm>
          <a:off x="304800" y="799719"/>
          <a:ext cx="4267200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</a:t>
          </a:r>
          <a:r>
            <a:rPr lang="ru-RU" sz="1400" b="1" kern="12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Арзамасский</a:t>
          </a: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приборостроительный завод имени П.И. </a:t>
          </a:r>
          <a:r>
            <a:rPr lang="ru-RU" sz="1400" b="1" kern="12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Пландина</a:t>
          </a: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sp:txBody>
      <dsp:txXfrm>
        <a:off x="324975" y="819894"/>
        <a:ext cx="4226850" cy="372930"/>
      </dsp:txXfrm>
    </dsp:sp>
    <dsp:sp modelId="{52FF284F-6A9D-4DB2-99E0-714E26568897}">
      <dsp:nvSpPr>
        <dsp:cNvPr id="0" name=""/>
        <dsp:cNvSpPr/>
      </dsp:nvSpPr>
      <dsp:spPr>
        <a:xfrm>
          <a:off x="0" y="1641399"/>
          <a:ext cx="60960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9699D-3E94-4F5B-9A77-9865EB58F236}">
      <dsp:nvSpPr>
        <dsp:cNvPr id="0" name=""/>
        <dsp:cNvSpPr/>
      </dsp:nvSpPr>
      <dsp:spPr>
        <a:xfrm>
          <a:off x="304800" y="1434760"/>
          <a:ext cx="4267200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400" b="1" kern="12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Арзамасское</a:t>
          </a: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приборостроительное конструкторское бюро»</a:t>
          </a:r>
          <a:endParaRPr lang="ru-RU" sz="14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75" y="1454935"/>
        <a:ext cx="4226850" cy="372930"/>
      </dsp:txXfrm>
    </dsp:sp>
    <dsp:sp modelId="{0837E906-0399-4FD9-9140-D59AA9DFABAC}">
      <dsp:nvSpPr>
        <dsp:cNvPr id="0" name=""/>
        <dsp:cNvSpPr/>
      </dsp:nvSpPr>
      <dsp:spPr>
        <a:xfrm>
          <a:off x="0" y="2276440"/>
          <a:ext cx="60960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5E277-2AAC-44A1-8775-F261305C9ED3}">
      <dsp:nvSpPr>
        <dsp:cNvPr id="0" name=""/>
        <dsp:cNvSpPr/>
      </dsp:nvSpPr>
      <dsp:spPr>
        <a:xfrm>
          <a:off x="304800" y="2069800"/>
          <a:ext cx="4267200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«НИИ «</a:t>
          </a:r>
          <a:r>
            <a:rPr lang="ru-RU" sz="1400" b="1" kern="12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Элпа</a:t>
          </a: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sp:txBody>
      <dsp:txXfrm>
        <a:off x="324975" y="2089975"/>
        <a:ext cx="4226850" cy="372930"/>
      </dsp:txXfrm>
    </dsp:sp>
    <dsp:sp modelId="{B9D18FD2-94C5-42FF-BFC4-434E1DE1295A}">
      <dsp:nvSpPr>
        <dsp:cNvPr id="0" name=""/>
        <dsp:cNvSpPr/>
      </dsp:nvSpPr>
      <dsp:spPr>
        <a:xfrm>
          <a:off x="0" y="2911480"/>
          <a:ext cx="60960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43F4A-2CCF-44C4-AEC6-51A4275D77A4}">
      <dsp:nvSpPr>
        <dsp:cNvPr id="0" name=""/>
        <dsp:cNvSpPr/>
      </dsp:nvSpPr>
      <dsp:spPr>
        <a:xfrm>
          <a:off x="304800" y="2704840"/>
          <a:ext cx="4267200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АО «</a:t>
          </a:r>
          <a:r>
            <a:rPr lang="ru-RU" sz="1400" b="1" kern="12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Малоярославецкий</a:t>
          </a: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приборный завод»</a:t>
          </a:r>
        </a:p>
      </dsp:txBody>
      <dsp:txXfrm>
        <a:off x="324975" y="2725015"/>
        <a:ext cx="4226850" cy="372930"/>
      </dsp:txXfrm>
    </dsp:sp>
    <dsp:sp modelId="{0E573191-34E4-42F1-9EC2-31026A8A77B7}">
      <dsp:nvSpPr>
        <dsp:cNvPr id="0" name=""/>
        <dsp:cNvSpPr/>
      </dsp:nvSpPr>
      <dsp:spPr>
        <a:xfrm>
          <a:off x="0" y="3546520"/>
          <a:ext cx="60960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076E0-BAAE-41DC-9E1B-06B8693A7BDE}">
      <dsp:nvSpPr>
        <dsp:cNvPr id="0" name=""/>
        <dsp:cNvSpPr/>
      </dsp:nvSpPr>
      <dsp:spPr>
        <a:xfrm>
          <a:off x="304800" y="3339880"/>
          <a:ext cx="4267200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НПЦ завода «Красное знамя»</a:t>
          </a:r>
        </a:p>
      </dsp:txBody>
      <dsp:txXfrm>
        <a:off x="324975" y="3360055"/>
        <a:ext cx="422685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91986-2B7A-4D33-9CF2-5178BBB4A449}">
      <dsp:nvSpPr>
        <dsp:cNvPr id="0" name=""/>
        <dsp:cNvSpPr/>
      </dsp:nvSpPr>
      <dsp:spPr>
        <a:xfrm>
          <a:off x="1709908" y="1804"/>
          <a:ext cx="617636" cy="617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4,1 млн. руб.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1800359" y="92255"/>
        <a:ext cx="436734" cy="436734"/>
      </dsp:txXfrm>
    </dsp:sp>
    <dsp:sp modelId="{8AD84226-8218-4896-90A6-2BB5C15CED26}">
      <dsp:nvSpPr>
        <dsp:cNvPr id="0" name=""/>
        <dsp:cNvSpPr/>
      </dsp:nvSpPr>
      <dsp:spPr>
        <a:xfrm>
          <a:off x="1839609" y="669593"/>
          <a:ext cx="358229" cy="35822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87092" y="806580"/>
        <a:ext cx="263263" cy="84255"/>
      </dsp:txXfrm>
    </dsp:sp>
    <dsp:sp modelId="{75487F24-8468-439D-A14F-494E52E264A6}">
      <dsp:nvSpPr>
        <dsp:cNvPr id="0" name=""/>
        <dsp:cNvSpPr/>
      </dsp:nvSpPr>
      <dsp:spPr>
        <a:xfrm>
          <a:off x="1709908" y="1077974"/>
          <a:ext cx="617636" cy="617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4,2 млн. руб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800359" y="1168425"/>
        <a:ext cx="436734" cy="436734"/>
      </dsp:txXfrm>
    </dsp:sp>
    <dsp:sp modelId="{D555221D-3232-4E70-8A53-8306235DDEE0}">
      <dsp:nvSpPr>
        <dsp:cNvPr id="0" name=""/>
        <dsp:cNvSpPr/>
      </dsp:nvSpPr>
      <dsp:spPr>
        <a:xfrm>
          <a:off x="1839609" y="1745763"/>
          <a:ext cx="358229" cy="35822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87092" y="1882750"/>
        <a:ext cx="263263" cy="84255"/>
      </dsp:txXfrm>
    </dsp:sp>
    <dsp:sp modelId="{D8167D88-4042-40AC-8081-5C81A4D3E7A1}">
      <dsp:nvSpPr>
        <dsp:cNvPr id="0" name=""/>
        <dsp:cNvSpPr/>
      </dsp:nvSpPr>
      <dsp:spPr>
        <a:xfrm>
          <a:off x="1709908" y="2154144"/>
          <a:ext cx="617636" cy="617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4,8 млн. руб.</a:t>
          </a:r>
          <a:endParaRPr lang="ru-RU" sz="1000" kern="1200" dirty="0"/>
        </a:p>
      </dsp:txBody>
      <dsp:txXfrm>
        <a:off x="1800359" y="2244595"/>
        <a:ext cx="436734" cy="436734"/>
      </dsp:txXfrm>
    </dsp:sp>
    <dsp:sp modelId="{6CFBEDF8-7296-41C5-8B04-4777F3760C01}">
      <dsp:nvSpPr>
        <dsp:cNvPr id="0" name=""/>
        <dsp:cNvSpPr/>
      </dsp:nvSpPr>
      <dsp:spPr>
        <a:xfrm>
          <a:off x="1845463" y="2808312"/>
          <a:ext cx="358229" cy="35822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92946" y="2945299"/>
        <a:ext cx="263263" cy="84255"/>
      </dsp:txXfrm>
    </dsp:sp>
    <dsp:sp modelId="{9291D51A-0C4C-4388-AD06-DB605B3596E4}">
      <dsp:nvSpPr>
        <dsp:cNvPr id="0" name=""/>
        <dsp:cNvSpPr/>
      </dsp:nvSpPr>
      <dsp:spPr>
        <a:xfrm>
          <a:off x="1701446" y="3229211"/>
          <a:ext cx="617636" cy="617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56,2 млн. руб.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1791897" y="3319662"/>
        <a:ext cx="436734" cy="436734"/>
      </dsp:txXfrm>
    </dsp:sp>
    <dsp:sp modelId="{F420E4F1-D72A-4FA6-B594-3DE76A0E0FB8}">
      <dsp:nvSpPr>
        <dsp:cNvPr id="0" name=""/>
        <dsp:cNvSpPr/>
      </dsp:nvSpPr>
      <dsp:spPr>
        <a:xfrm rot="21597970">
          <a:off x="2447326" y="1769484"/>
          <a:ext cx="403964" cy="308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47326" y="1831298"/>
        <a:ext cx="311284" cy="185360"/>
      </dsp:txXfrm>
    </dsp:sp>
    <dsp:sp modelId="{8F2E6239-058E-43A3-ACEF-02F62A3C8D81}">
      <dsp:nvSpPr>
        <dsp:cNvPr id="0" name=""/>
        <dsp:cNvSpPr/>
      </dsp:nvSpPr>
      <dsp:spPr>
        <a:xfrm>
          <a:off x="2952328" y="1368150"/>
          <a:ext cx="1179562" cy="11105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69,3 </a:t>
          </a:r>
          <a:r>
            <a:rPr lang="ru-RU" sz="18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млн. руб.</a:t>
          </a:r>
          <a:endParaRPr lang="ru-RU" sz="180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125071" y="1530786"/>
        <a:ext cx="834076" cy="78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9784-B890-4843-BF59-5E325B4F6C6C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C20B-98D4-4D66-B3FA-C5D69F7B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6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9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6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4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1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3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5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9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20B-98D4-4D66-B3FA-C5D69F7B0C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3C4-2CD1-44CD-83DC-25526F43C568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053-305E-4C31-A2C3-291B3F09D131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4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F673-4B4F-4869-9B07-458174DB0CD4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46F-89CE-4970-B4FB-91777B1220E1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5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A91F-CFFB-4727-BFAB-1446801E71FD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BC35-ACBC-4466-B11B-0BAECA1A26A0}" type="datetime1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E187-0128-4C8F-87DA-61ED3DE9EA4D}" type="datetime1">
              <a:rPr lang="ru-RU" smtClean="0"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E794-4009-4E51-96BE-9353BFF596CF}" type="datetime1">
              <a:rPr lang="ru-RU" smtClean="0"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EF74-8495-4D5D-8215-C40E46380E17}" type="datetime1">
              <a:rPr lang="ru-RU" smtClean="0"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3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742D-5DB9-437C-B68E-55785FDF1808}" type="datetime1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9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F05-5414-4253-87C4-96D479713132}" type="datetime1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grayscl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17E7-9A78-41C1-81FB-C9B592CFCDB0}" type="datetime1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159" y="1386870"/>
            <a:ext cx="132119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21,7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6333" y="3175385"/>
            <a:ext cx="127470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14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ПРИРОСТ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0637" y="3175385"/>
            <a:ext cx="27867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6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ДОЛЯ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ЧИСТОЙ ПРИБЫЛИ НА БЛАГОТВОРИТЕЛЬНОСТЬ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835" y="1386870"/>
            <a:ext cx="139172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26,3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АКТИВЫ</a:t>
            </a: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763688" y="1469352"/>
            <a:ext cx="292374" cy="65196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flipV="1">
            <a:off x="0" y="3125855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2018 год в цифрах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1386870"/>
            <a:ext cx="132119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2,7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НАЛОГИ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3980639" y="1469356"/>
            <a:ext cx="292374" cy="65196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8261151" y="1469353"/>
            <a:ext cx="292374" cy="65196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 rot="-10800000" flipV="1">
            <a:off x="0" y="611613"/>
            <a:ext cx="9144000" cy="3039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достижения ГК «СОЦИУМ» за прошедший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3175385"/>
            <a:ext cx="24080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9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ДОЛЯ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ВНЕШНЕГО ЗАЕМНОГО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ФИНАНСИРОВАНИЯ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1035" y="1386870"/>
            <a:ext cx="153920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1,9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ИНВЕСТИЦИИ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6012160" y="1469349"/>
            <a:ext cx="292374" cy="65196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714375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Государственно-частное партнерство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3638"/>
            <a:ext cx="3626837" cy="201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63638"/>
            <a:ext cx="3033172" cy="201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29874" y="3723878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Бережливое производство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721338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иомедицинский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кластер</a:t>
            </a:r>
          </a:p>
        </p:txBody>
      </p:sp>
    </p:spTree>
    <p:extLst>
      <p:ext uri="{BB962C8B-B14F-4D97-AF65-F5344CB8AC3E}">
        <p14:creationId xmlns:p14="http://schemas.microsoft.com/office/powerpoint/2010/main" val="26981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Аренда и сервис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2962"/>
            <a:ext cx="3891495" cy="41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117091"/>
            <a:ext cx="2893936" cy="194421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04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Аренда и сервис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7238911" cy="40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70" y="1215998"/>
            <a:ext cx="2852670" cy="189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7" y="1238340"/>
            <a:ext cx="2844919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97" y="1232006"/>
            <a:ext cx="2852972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СОЦИУМ-СОКОЛ 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2018 году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0" y="3586617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3777" y="3612633"/>
            <a:ext cx="3456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500 000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кв. м.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ПЛОЩАДЬ НЕДВИЖИМОСТИ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1377" y="3616612"/>
            <a:ext cx="231345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400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млн. руб.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ОБЪЕМ ИНВЕСТИЦИЙ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3604617"/>
            <a:ext cx="165461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760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количество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АРЕНДАТОРОВ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26533" b="13288"/>
          <a:stretch/>
        </p:blipFill>
        <p:spPr bwMode="auto">
          <a:xfrm>
            <a:off x="291894" y="1191799"/>
            <a:ext cx="2100482" cy="185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79325" y="1191799"/>
            <a:ext cx="2232248" cy="184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pPr lvl="0" indent="361950"/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Медийная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инфраструктура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222" y="3603724"/>
            <a:ext cx="2123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664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контент-единицы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РАЗМЕЩЕНО НА САЙТЕ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9554" y="3665280"/>
            <a:ext cx="14401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12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выпусков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ГАЗЕТЫ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0" y="3586617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97" y="1185779"/>
            <a:ext cx="1451302" cy="1848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3"/>
          <a:stretch/>
        </p:blipFill>
        <p:spPr bwMode="auto">
          <a:xfrm>
            <a:off x="6936699" y="1122380"/>
            <a:ext cx="1751732" cy="198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32067" y="3665280"/>
            <a:ext cx="31683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385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научных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изданий 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ПРОЦИТИРОВАЛИ СТАТЬИ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ЖУРНАЛА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9615" y="3672305"/>
            <a:ext cx="21868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50 230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экземпляров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ТИРАЖ ГАЗЕТЫ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119266"/>
              </p:ext>
            </p:extLst>
          </p:nvPr>
        </p:nvGraphicFramePr>
        <p:xfrm>
          <a:off x="0" y="1131590"/>
          <a:ext cx="4644009" cy="29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2" descr="C:\Users\k.kopylov\Desktop\DSC_72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77329"/>
            <a:ext cx="2616697" cy="174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  <a:extLst/>
        </p:spPr>
      </p:pic>
      <p:pic>
        <p:nvPicPr>
          <p:cNvPr id="18" name="Picture 3" descr="C:\Users\k.kopylov\Desktop\313A8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35" y="1923678"/>
            <a:ext cx="2616696" cy="174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  <a:extLst/>
        </p:spPr>
      </p:pic>
      <p:pic>
        <p:nvPicPr>
          <p:cNvPr id="19" name="Picture 4" descr="C:\Users\k.kopylov\Desktop\313A1372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75806"/>
            <a:ext cx="2632684" cy="174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Благотворительность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62961" y="4094025"/>
            <a:ext cx="3672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«СОЦИУМ» направляет ежегодно на благотворительность в среднем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чистой прибыли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жегодно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благотворительность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направляется 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чистой прибыли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9930783"/>
              </p:ext>
            </p:extLst>
          </p:nvPr>
        </p:nvGraphicFramePr>
        <p:xfrm>
          <a:off x="827584" y="1160038"/>
          <a:ext cx="6096000" cy="384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Выплаты по Ветеранам ГК «СОЦИУМ»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1234" y="1275605"/>
            <a:ext cx="174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1234" y="2375696"/>
            <a:ext cx="174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600" b="1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1234" y="3435845"/>
            <a:ext cx="174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600" b="1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2186" y="1437740"/>
            <a:ext cx="18912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Единоразовые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выплаты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за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ветеранский стаж</a:t>
            </a:r>
          </a:p>
          <a:p>
            <a:pPr algn="ctr"/>
            <a:r>
              <a:rPr lang="ru-RU" sz="2000" dirty="0" smtClean="0">
                <a:solidFill>
                  <a:srgbClr val="953735"/>
                </a:solidFill>
                <a:latin typeface="Impact" panose="020B0806030902050204" pitchFamily="34" charset="0"/>
                <a:ea typeface="+mj-ea"/>
                <a:cs typeface="+mj-cs"/>
              </a:rPr>
              <a:t>56%</a:t>
            </a:r>
            <a:endParaRPr lang="ru-RU" sz="2000" dirty="0">
              <a:solidFill>
                <a:srgbClr val="953735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2760005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Ежемесячная доплата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за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ветеранский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стаж</a:t>
            </a:r>
          </a:p>
          <a:p>
            <a:pPr algn="ctr"/>
            <a:r>
              <a:rPr lang="ru-RU" sz="2000" dirty="0" smtClean="0">
                <a:solidFill>
                  <a:srgbClr val="953735"/>
                </a:solidFill>
                <a:latin typeface="Impact" panose="020B0806030902050204" pitchFamily="34" charset="0"/>
                <a:ea typeface="+mj-ea"/>
                <a:cs typeface="+mj-cs"/>
              </a:rPr>
              <a:t>43%</a:t>
            </a:r>
            <a:endParaRPr lang="ru-RU" sz="2000" dirty="0">
              <a:solidFill>
                <a:srgbClr val="953735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62187" y="4271725"/>
            <a:ext cx="1670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Выплаты при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выходе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ветеранов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на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пенсию</a:t>
            </a:r>
          </a:p>
          <a:p>
            <a:pPr algn="ctr"/>
            <a:r>
              <a:rPr lang="ru-RU" sz="2000" dirty="0" smtClean="0">
                <a:solidFill>
                  <a:srgbClr val="953735"/>
                </a:solidFill>
                <a:latin typeface="Impact" panose="020B0806030902050204" pitchFamily="34" charset="0"/>
                <a:ea typeface="+mj-ea"/>
                <a:cs typeface="+mj-cs"/>
              </a:rPr>
              <a:t>1%</a:t>
            </a:r>
            <a:endParaRPr lang="ru-RU" sz="2000" dirty="0">
              <a:solidFill>
                <a:srgbClr val="953735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242107" y="1822461"/>
            <a:ext cx="720080" cy="6489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V="1">
            <a:off x="5206551" y="3731217"/>
            <a:ext cx="720080" cy="6489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92205" y="3084621"/>
            <a:ext cx="10167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1234" y="4515965"/>
            <a:ext cx="174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b="1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firewor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05" y="857740"/>
            <a:ext cx="2420473" cy="2021562"/>
          </a:xfrm>
          <a:prstGeom prst="rect">
            <a:avLst/>
          </a:prstGeom>
        </p:spPr>
      </p:pic>
      <p:pic>
        <p:nvPicPr>
          <p:cNvPr id="41" name="firewor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" y="889044"/>
            <a:ext cx="2143206" cy="214034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76389" y="2489735"/>
            <a:ext cx="4866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/>
                </a:solidFill>
                <a:latin typeface="Impact" panose="020B0806030902050204" pitchFamily="34" charset="0"/>
                <a:cs typeface="Arial" pitchFamily="34" charset="0"/>
              </a:rPr>
              <a:t>СОЦИУМ-БАНК</a:t>
            </a:r>
            <a:endParaRPr lang="ru-RU" sz="3200" b="1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41" y="1635937"/>
            <a:ext cx="2007992" cy="134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/>
          <a:stretch/>
        </p:blipFill>
        <p:spPr>
          <a:xfrm>
            <a:off x="6778761" y="1333851"/>
            <a:ext cx="2196159" cy="128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33" name="firewor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72" y="3096951"/>
            <a:ext cx="2569594" cy="1868299"/>
          </a:xfrm>
          <a:prstGeom prst="rect">
            <a:avLst/>
          </a:prstGeom>
        </p:spPr>
      </p:pic>
      <p:pic>
        <p:nvPicPr>
          <p:cNvPr id="43" name="firewor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89" y="3141114"/>
            <a:ext cx="2184873" cy="2026836"/>
          </a:xfrm>
          <a:prstGeom prst="rect">
            <a:avLst/>
          </a:prstGeom>
        </p:spPr>
      </p:pic>
      <p:pic>
        <p:nvPicPr>
          <p:cNvPr id="47" name="firewor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" y="3181725"/>
            <a:ext cx="2233575" cy="1863458"/>
          </a:xfrm>
          <a:prstGeom prst="rect">
            <a:avLst/>
          </a:prstGeom>
        </p:spPr>
      </p:pic>
      <p:pic>
        <p:nvPicPr>
          <p:cNvPr id="29" name="Picture 2" descr="SOCIUM-A-RU-A_BLANK_h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20148"/>
          <a:stretch/>
        </p:blipFill>
        <p:spPr>
          <a:xfrm>
            <a:off x="6204461" y="2283718"/>
            <a:ext cx="2453115" cy="241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sp>
        <p:nvSpPr>
          <p:cNvPr id="34" name="Скругленный прямоугольник 33"/>
          <p:cNvSpPr/>
          <p:nvPr/>
        </p:nvSpPr>
        <p:spPr>
          <a:xfrm rot="-10800000" flipV="1">
            <a:off x="0" y="554400"/>
            <a:ext cx="9144000" cy="21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397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Юбиляр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Имидж года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-10800000" flipV="1">
            <a:off x="0" y="554400"/>
            <a:ext cx="9144000" cy="21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139" y="892478"/>
            <a:ext cx="4866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/>
                </a:solidFill>
                <a:latin typeface="Impact" panose="020B0806030902050204" pitchFamily="34" charset="0"/>
                <a:cs typeface="Arial" pitchFamily="34" charset="0"/>
              </a:rPr>
              <a:t>ГАЗЕТА </a:t>
            </a:r>
          </a:p>
          <a:p>
            <a:pPr lvl="0" algn="ctr"/>
            <a:r>
              <a:rPr lang="ru-RU" sz="3200" b="1" dirty="0" smtClean="0">
                <a:solidFill>
                  <a:schemeClr val="tx2"/>
                </a:solidFill>
                <a:latin typeface="Impact" panose="020B0806030902050204" pitchFamily="34" charset="0"/>
                <a:cs typeface="Arial" pitchFamily="34" charset="0"/>
              </a:rPr>
              <a:t>«ВОЕННО-ПРОМЫШЛЕННЫЙ КУРЬЕР»</a:t>
            </a:r>
            <a:endParaRPr lang="ru-RU" sz="3200" b="1" dirty="0">
              <a:solidFill>
                <a:schemeClr val="tx2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67" y="906951"/>
            <a:ext cx="1002662" cy="153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746" y="1101845"/>
            <a:ext cx="1007370" cy="153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885" y="1303152"/>
            <a:ext cx="982546" cy="151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84" y="1495644"/>
            <a:ext cx="979383" cy="1513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82" y="2867504"/>
            <a:ext cx="984556" cy="1519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650" y="3031301"/>
            <a:ext cx="991842" cy="1539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694" y="3210377"/>
            <a:ext cx="1000889" cy="153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3784" y="3435846"/>
            <a:ext cx="1000889" cy="153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97" y="2636436"/>
            <a:ext cx="1982918" cy="148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28700"/>
          <a:stretch/>
        </p:blipFill>
        <p:spPr>
          <a:xfrm>
            <a:off x="4866038" y="2978662"/>
            <a:ext cx="1706708" cy="171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3921" r="41642"/>
          <a:stretch/>
        </p:blipFill>
        <p:spPr>
          <a:xfrm>
            <a:off x="6434894" y="3213607"/>
            <a:ext cx="1165362" cy="166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0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/>
        </p:blipFill>
        <p:spPr>
          <a:xfrm>
            <a:off x="7455041" y="1018533"/>
            <a:ext cx="1462073" cy="109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pPr lvl="0"/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Проект года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-10800000" flipV="1">
            <a:off x="0" y="554400"/>
            <a:ext cx="9144000" cy="21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54178" y="1532797"/>
            <a:ext cx="4866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/>
                </a:solidFill>
                <a:latin typeface="Impact" panose="020B0806030902050204" pitchFamily="34" charset="0"/>
                <a:cs typeface="Arial" pitchFamily="34" charset="0"/>
              </a:rPr>
              <a:t>СОЦИУМ-ПОСЕЛЕНИЯ</a:t>
            </a:r>
            <a:endParaRPr lang="ru-RU" sz="3200" b="1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23" y="2690088"/>
            <a:ext cx="222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Открытие общественного центра в селе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Хирино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r="3565"/>
          <a:stretch/>
        </p:blipFill>
        <p:spPr>
          <a:xfrm>
            <a:off x="2535288" y="2383261"/>
            <a:ext cx="1566334" cy="113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78788"/>
            <a:ext cx="1555473" cy="113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2274"/>
          <a:stretch/>
        </p:blipFill>
        <p:spPr>
          <a:xfrm>
            <a:off x="7402226" y="3218000"/>
            <a:ext cx="1512167" cy="112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24" y="3813978"/>
            <a:ext cx="1462727" cy="112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/>
          <a:stretch/>
        </p:blipFill>
        <p:spPr>
          <a:xfrm>
            <a:off x="4855031" y="3513457"/>
            <a:ext cx="1478691" cy="113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/>
          <a:stretch/>
        </p:blipFill>
        <p:spPr>
          <a:xfrm>
            <a:off x="6114324" y="1565653"/>
            <a:ext cx="1460938" cy="108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/>
          <a:stretch/>
        </p:blipFill>
        <p:spPr>
          <a:xfrm>
            <a:off x="4844372" y="1205258"/>
            <a:ext cx="1410751" cy="110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5117" y="3974554"/>
            <a:ext cx="2011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Открытие магазина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just" latinLnBrk="1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«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Хиринские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продукты»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latinLnBrk="1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г. Арзамас</a:t>
            </a:r>
          </a:p>
        </p:txBody>
      </p:sp>
    </p:spTree>
    <p:extLst>
      <p:ext uri="{BB962C8B-B14F-4D97-AF65-F5344CB8AC3E}">
        <p14:creationId xmlns:p14="http://schemas.microsoft.com/office/powerpoint/2010/main" val="18926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567299"/>
              </p:ext>
            </p:extLst>
          </p:nvPr>
        </p:nvGraphicFramePr>
        <p:xfrm>
          <a:off x="-13300" y="1275526"/>
          <a:ext cx="6313492" cy="386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520144" y="915569"/>
            <a:ext cx="2623855" cy="42279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anose="020B0806030902050204" pitchFamily="34" charset="0"/>
              </a:rPr>
              <a:t>Средний ежегодный прирост</a:t>
            </a:r>
          </a:p>
          <a:p>
            <a:pPr algn="ctr"/>
            <a:endParaRPr lang="ru-RU" sz="1600" dirty="0">
              <a:solidFill>
                <a:schemeClr val="tx2"/>
              </a:solidFill>
              <a:latin typeface="Impact" panose="020B0806030902050204" pitchFamily="34" charset="0"/>
            </a:endParaRPr>
          </a:p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ГК «СОЦИУМ»</a:t>
            </a:r>
            <a:endParaRPr lang="en-US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15%</a:t>
            </a:r>
            <a:endParaRPr lang="en-US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ПРОИЗВОДСТВО И УСЛУГИ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4%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1600" dirty="0"/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НЕФТЬ И ГАЗ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22%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 flipV="1">
            <a:off x="4981205" y="3174646"/>
            <a:ext cx="3096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Активы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07504" y="1370541"/>
            <a:ext cx="949187" cy="2651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млрд. руб.</a:t>
            </a:r>
            <a:endParaRPr lang="ru-RU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руб. - общая стоимость Активов ГК «СОЦИУМ»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Ветераны ГК «СОЦИУМ»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2365257"/>
            <a:ext cx="3336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381 сотрудник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получил статус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Ветеран «СОЦИУМА»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01 июня 2019 года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17298"/>
              </p:ext>
            </p:extLst>
          </p:nvPr>
        </p:nvGraphicFramePr>
        <p:xfrm>
          <a:off x="124906" y="1113404"/>
          <a:ext cx="5743238" cy="394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1 июня 2019 статус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Ветеран «СОЦИУМ»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924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сотрудникам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077075"/>
              </p:ext>
            </p:extLst>
          </p:nvPr>
        </p:nvGraphicFramePr>
        <p:xfrm>
          <a:off x="3923928" y="1180654"/>
          <a:ext cx="4968553" cy="369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7807" y="1067019"/>
          <a:ext cx="3988129" cy="359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712788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Модернизация и обновление ОС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1619672" y="2571750"/>
            <a:ext cx="1008135" cy="9325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2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44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  <a:r>
              <a:rPr lang="ru-RU" sz="28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 sz="12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млрд. руб. направлено на обновление, модернизацию и прочие инвестиции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25078"/>
            <a:ext cx="49320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данным системы СПАРК-ИНТЕРФАКС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259740"/>
              </p:ext>
            </p:extLst>
          </p:nvPr>
        </p:nvGraphicFramePr>
        <p:xfrm>
          <a:off x="-36511" y="1175395"/>
          <a:ext cx="4968551" cy="390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ГК«СОЦИУМ» обладает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минимальной зависимостью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заемного финансирования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32238"/>
              </p:ext>
            </p:extLst>
          </p:nvPr>
        </p:nvGraphicFramePr>
        <p:xfrm>
          <a:off x="6686707" y="3086305"/>
          <a:ext cx="2483768" cy="122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50990"/>
              </p:ext>
            </p:extLst>
          </p:nvPr>
        </p:nvGraphicFramePr>
        <p:xfrm>
          <a:off x="7046238" y="1657124"/>
          <a:ext cx="2124237" cy="137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129803"/>
              </p:ext>
            </p:extLst>
          </p:nvPr>
        </p:nvGraphicFramePr>
        <p:xfrm>
          <a:off x="4670483" y="2010301"/>
          <a:ext cx="2656569" cy="23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556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Заемное финансирование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5" y="437195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«СОЦУИМ» обладает минимальной зависимостью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заемного финансирования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среднегодовая доля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структуре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капитала,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5" y="1218434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структура капитала за 5 лет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110070" y="1734680"/>
            <a:ext cx="1590587" cy="471003"/>
            <a:chOff x="132498" y="1832"/>
            <a:chExt cx="1258812" cy="744475"/>
          </a:xfrm>
          <a:noFill/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32498" y="1832"/>
              <a:ext cx="1258812" cy="74447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54303" y="23637"/>
              <a:ext cx="1215202" cy="7008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ГК «СОЦИУМ»   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192848" y="1560099"/>
            <a:ext cx="1590588" cy="281619"/>
            <a:chOff x="1668107" y="1832"/>
            <a:chExt cx="1090133" cy="526798"/>
          </a:xfrm>
          <a:noFill/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68107" y="1832"/>
              <a:ext cx="1090133" cy="52679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683536" y="17261"/>
              <a:ext cx="1059275" cy="495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и услуги 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170336" y="2988127"/>
            <a:ext cx="1590588" cy="291282"/>
            <a:chOff x="3035036" y="1832"/>
            <a:chExt cx="1044096" cy="519008"/>
          </a:xfrm>
          <a:noFill/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3035036" y="1832"/>
              <a:ext cx="1044096" cy="51900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3050237" y="17033"/>
              <a:ext cx="1013694" cy="488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Нефть и газ 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4925078"/>
            <a:ext cx="49320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данным системы СПАРК-ИНТЕРФАКС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57040"/>
              </p:ext>
            </p:extLst>
          </p:nvPr>
        </p:nvGraphicFramePr>
        <p:xfrm>
          <a:off x="4499992" y="1203598"/>
          <a:ext cx="4464496" cy="310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/>
          </p:nvPr>
        </p:nvGraphicFramePr>
        <p:xfrm>
          <a:off x="-1" y="1067018"/>
          <a:ext cx="3851921" cy="359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Социальные обязательства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644001" y="4503926"/>
            <a:ext cx="4176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доля налоговой нагрузки в выручке 15%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578174" y="2571750"/>
            <a:ext cx="1008135" cy="9325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2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4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</a:t>
            </a:r>
            <a:r>
              <a:rPr lang="ru-RU" sz="28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 sz="1200" b="1" i="0" u="none" strike="noStrike" kern="1200" baseline="0">
                <a:ln>
                  <a:noFill/>
                </a:ln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408360" y="1419622"/>
            <a:ext cx="720073" cy="220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млрд. руб.</a:t>
            </a:r>
            <a:endParaRPr lang="ru-RU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Ежегодно на выплату налогов всех уровней направляется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выручки</a:t>
            </a:r>
          </a:p>
        </p:txBody>
      </p:sp>
    </p:spTree>
    <p:extLst>
      <p:ext uri="{BB962C8B-B14F-4D97-AF65-F5344CB8AC3E}">
        <p14:creationId xmlns:p14="http://schemas.microsoft.com/office/powerpoint/2010/main" val="26012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073860"/>
              </p:ext>
            </p:extLst>
          </p:nvPr>
        </p:nvGraphicFramePr>
        <p:xfrm>
          <a:off x="7807" y="1113405"/>
          <a:ext cx="4780217" cy="361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Кадры и кадровая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политика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9584" y="1766391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43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года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Средний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возраст сотрудников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9584" y="2918519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6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%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Текучесть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персонала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42773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8,7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0" y="609352"/>
            <a:ext cx="9144000" cy="306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Списочная численность по состоянию на 1 января 2019 года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8,7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19326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Производственный блок ГК «СОЦИУМ»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87599531"/>
              </p:ext>
            </p:extLst>
          </p:nvPr>
        </p:nvGraphicFramePr>
        <p:xfrm>
          <a:off x="1619672" y="10615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57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G:\Гладиолус_К\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97" y="1238340"/>
            <a:ext cx="2849825" cy="1890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027" name="Picture 3" descr="C:\Users\k.kopylov\Desktop\Визит-в-Рязань-2_уч-сборки-котл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9" y="1238340"/>
            <a:ext cx="2849825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/>
        </p:spPr>
      </p:pic>
      <p:pic>
        <p:nvPicPr>
          <p:cNvPr id="1026" name="Picture 2" descr="C:\Users\k.kopylov\Desktop\6d99e01934987969b0b5cc31ee213478960bda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" y="1238340"/>
            <a:ext cx="2844919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/>
        </p:spPr>
      </p:pic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Производство ГК «СОЦИУМ» в 2018 году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5233" y="3584446"/>
            <a:ext cx="2376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1,5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ОБЪЕМ ИНВЕСТИЦИЙ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0" y="3586617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586617"/>
            <a:ext cx="132119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16,5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3183" y="3600171"/>
            <a:ext cx="130035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10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ПРИРОСТ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6255" y="3564275"/>
            <a:ext cx="166744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7 400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человек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ПЕРСОНАЛ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66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seutkvl\Pictures\sgt16e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9259" y="1318298"/>
            <a:ext cx="1352486" cy="145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4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2" y="2494694"/>
            <a:ext cx="1741271" cy="980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4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0" y="3422546"/>
            <a:ext cx="2599703" cy="146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714375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Диверсификация производства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импортозамещение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-10800000" flipV="1">
            <a:off x="-1" y="613033"/>
            <a:ext cx="9144000" cy="302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72" y="1295529"/>
            <a:ext cx="1758381" cy="117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4000" endPos="28000" dist="5000" dir="5400000" sy="-100000" algn="bl" rotWithShape="0"/>
          </a:effectLst>
        </p:spPr>
      </p:pic>
      <p:pic>
        <p:nvPicPr>
          <p:cNvPr id="13" name="Picture 2" descr="F:\Котл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06" y="2308696"/>
            <a:ext cx="2009415" cy="134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4000" endPos="28000" dist="5000" dir="5400000" sy="-100000" algn="bl" rotWithShape="0"/>
          </a:effectLst>
          <a:extLst/>
        </p:spPr>
      </p:pic>
      <p:pic>
        <p:nvPicPr>
          <p:cNvPr id="14" name="Picture 3" descr="F:\Гидропони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75" y="3475610"/>
            <a:ext cx="1962727" cy="147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4000" endPos="28000" dist="5000" dir="5400000" sy="-100000" algn="bl" rotWithShape="0"/>
          </a:effectLst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7" y="2299885"/>
            <a:ext cx="2047963" cy="1279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pic>
        <p:nvPicPr>
          <p:cNvPr id="16" name="Рисунок 15" descr="C:\Users\shuvayu\Desktop\беспилотник у проходной\DSC_2222.pn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3" y="1045254"/>
            <a:ext cx="2859650" cy="1567549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00" y="3388610"/>
            <a:ext cx="1486821" cy="111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4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651</Words>
  <Application>Microsoft Office PowerPoint</Application>
  <PresentationFormat>Экран (16:9)</PresentationFormat>
  <Paragraphs>233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Тема Office</vt:lpstr>
      <vt:lpstr>2018 год в цифрах</vt:lpstr>
      <vt:lpstr>Активы</vt:lpstr>
      <vt:lpstr>Модернизация и обновление ОС</vt:lpstr>
      <vt:lpstr>Заемное финансирование</vt:lpstr>
      <vt:lpstr>Социальные обязательства</vt:lpstr>
      <vt:lpstr>Кадры и кадровая политика</vt:lpstr>
      <vt:lpstr>Производственный блок ГК «СОЦИУМ»</vt:lpstr>
      <vt:lpstr>Производство ГК «СОЦИУМ» в 2018 году</vt:lpstr>
      <vt:lpstr>Диверсификация производства и импортозамещение</vt:lpstr>
      <vt:lpstr>Государственно-частное партнерство</vt:lpstr>
      <vt:lpstr>Аренда и сервис</vt:lpstr>
      <vt:lpstr>Аренда и сервис</vt:lpstr>
      <vt:lpstr>СОЦИУМ-СОКОЛ в 2018 году</vt:lpstr>
      <vt:lpstr>Медийная инфраструктура</vt:lpstr>
      <vt:lpstr>Благотворительность</vt:lpstr>
      <vt:lpstr>Выплаты по Ветеранам ГК «СОЦИУМ»</vt:lpstr>
      <vt:lpstr>Презентация PowerPoint</vt:lpstr>
      <vt:lpstr>Имидж года</vt:lpstr>
      <vt:lpstr>Проект года</vt:lpstr>
      <vt:lpstr>Ветераны ГК «СОЦИУМ»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Леонов Александр</dc:creator>
  <cp:lastModifiedBy>Копылов Кирилл Сергеевич</cp:lastModifiedBy>
  <cp:revision>900</cp:revision>
  <cp:lastPrinted>2019-06-20T19:10:31Z</cp:lastPrinted>
  <dcterms:created xsi:type="dcterms:W3CDTF">2016-03-17T09:38:44Z</dcterms:created>
  <dcterms:modified xsi:type="dcterms:W3CDTF">2019-06-21T07:25:19Z</dcterms:modified>
</cp:coreProperties>
</file>